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s/slide34.xml" ContentType="application/vnd.openxmlformats-officedocument.presentationml.slide+xml"/>
  <Override PartName="/ppt/theme/theme2.xml" ContentType="application/vnd.openxmlformats-officedocument.theme+xml"/>
  <Override PartName="/ppt/slideLayouts/slideLayout1.xml" ContentType="application/vnd.openxmlformats-officedocument.presentationml.slideLayout+xml"/>
  <Default Extension="jpeg" ContentType="image/jpeg"/>
  <Override PartName="/ppt/slides/slide22.xml" ContentType="application/vnd.openxmlformats-officedocument.presentationml.slide+xml"/>
  <Override PartName="/ppt/slides/slide30.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ppt/charts/chart1.xml" ContentType="application/vnd.openxmlformats-officedocument.drawingml.chart+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Default Extension="wmf" ContentType="image/x-wmf"/>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2"/>
  </p:notesMasterIdLst>
  <p:handoutMasterIdLst>
    <p:handoutMasterId r:id="rId43"/>
  </p:handoutMasterIdLst>
  <p:sldIdLst>
    <p:sldId id="256" r:id="rId2"/>
    <p:sldId id="296" r:id="rId3"/>
    <p:sldId id="267" r:id="rId4"/>
    <p:sldId id="257" r:id="rId5"/>
    <p:sldId id="258" r:id="rId6"/>
    <p:sldId id="259" r:id="rId7"/>
    <p:sldId id="265" r:id="rId8"/>
    <p:sldId id="266" r:id="rId9"/>
    <p:sldId id="262" r:id="rId10"/>
    <p:sldId id="264" r:id="rId11"/>
    <p:sldId id="260" r:id="rId12"/>
    <p:sldId id="297" r:id="rId13"/>
    <p:sldId id="268" r:id="rId14"/>
    <p:sldId id="269" r:id="rId15"/>
    <p:sldId id="279" r:id="rId16"/>
    <p:sldId id="271" r:id="rId17"/>
    <p:sldId id="270" r:id="rId18"/>
    <p:sldId id="291" r:id="rId19"/>
    <p:sldId id="298" r:id="rId20"/>
    <p:sldId id="272" r:id="rId21"/>
    <p:sldId id="275" r:id="rId22"/>
    <p:sldId id="294" r:id="rId23"/>
    <p:sldId id="281" r:id="rId24"/>
    <p:sldId id="282" r:id="rId25"/>
    <p:sldId id="303" r:id="rId26"/>
    <p:sldId id="304" r:id="rId27"/>
    <p:sldId id="292" r:id="rId28"/>
    <p:sldId id="293" r:id="rId29"/>
    <p:sldId id="278" r:id="rId30"/>
    <p:sldId id="283" r:id="rId31"/>
    <p:sldId id="284" r:id="rId32"/>
    <p:sldId id="285" r:id="rId33"/>
    <p:sldId id="286" r:id="rId34"/>
    <p:sldId id="299" r:id="rId35"/>
    <p:sldId id="301" r:id="rId36"/>
    <p:sldId id="302" r:id="rId37"/>
    <p:sldId id="300" r:id="rId38"/>
    <p:sldId id="305" r:id="rId39"/>
    <p:sldId id="290" r:id="rId40"/>
    <p:sldId id="295"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vertBarState="maximized">
    <p:restoredLeft sz="15620"/>
    <p:restoredTop sz="94660"/>
  </p:normalViewPr>
  <p:slideViewPr>
    <p:cSldViewPr snapToGrid="0" snapToObjects="1">
      <p:cViewPr varScale="1">
        <p:scale>
          <a:sx n="63" d="100"/>
          <a:sy n="63" d="100"/>
        </p:scale>
        <p:origin x="-111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percentStacked"/>
        <c:ser>
          <c:idx val="0"/>
          <c:order val="0"/>
          <c:tx>
            <c:strRef>
              <c:f>Sheet1!$C$26</c:f>
              <c:strCache>
                <c:ptCount val="1"/>
                <c:pt idx="0">
                  <c:v>City/State STI</c:v>
                </c:pt>
              </c:strCache>
            </c:strRef>
          </c:tx>
          <c:dLbls>
            <c:txPr>
              <a:bodyPr/>
              <a:lstStyle/>
              <a:p>
                <a:pPr>
                  <a:defRPr sz="2400"/>
                </a:pPr>
                <a:endParaRPr lang="en-US"/>
              </a:p>
            </c:txPr>
            <c:showVal val="1"/>
          </c:dLbls>
          <c:val>
            <c:numRef>
              <c:f>Sheet1!$D$26</c:f>
              <c:numCache>
                <c:formatCode>General</c:formatCode>
                <c:ptCount val="1"/>
                <c:pt idx="0">
                  <c:v>1566.0</c:v>
                </c:pt>
              </c:numCache>
            </c:numRef>
          </c:val>
        </c:ser>
        <c:ser>
          <c:idx val="1"/>
          <c:order val="1"/>
          <c:tx>
            <c:strRef>
              <c:f>Sheet1!$C$27</c:f>
              <c:strCache>
                <c:ptCount val="1"/>
                <c:pt idx="0">
                  <c:v>Clinic Revenue</c:v>
                </c:pt>
              </c:strCache>
            </c:strRef>
          </c:tx>
          <c:dLbls>
            <c:txPr>
              <a:bodyPr/>
              <a:lstStyle/>
              <a:p>
                <a:pPr>
                  <a:defRPr sz="2400"/>
                </a:pPr>
                <a:endParaRPr lang="en-US"/>
              </a:p>
            </c:txPr>
            <c:showVal val="1"/>
          </c:dLbls>
          <c:val>
            <c:numRef>
              <c:f>Sheet1!$D$27</c:f>
              <c:numCache>
                <c:formatCode>General</c:formatCode>
                <c:ptCount val="1"/>
                <c:pt idx="0">
                  <c:v>1136.0</c:v>
                </c:pt>
              </c:numCache>
            </c:numRef>
          </c:val>
        </c:ser>
        <c:ser>
          <c:idx val="2"/>
          <c:order val="2"/>
          <c:tx>
            <c:strRef>
              <c:f>Sheet1!$C$28</c:f>
              <c:strCache>
                <c:ptCount val="1"/>
                <c:pt idx="0">
                  <c:v>Family Planning</c:v>
                </c:pt>
              </c:strCache>
            </c:strRef>
          </c:tx>
          <c:dLbls>
            <c:txPr>
              <a:bodyPr/>
              <a:lstStyle/>
              <a:p>
                <a:pPr>
                  <a:defRPr sz="2400"/>
                </a:pPr>
                <a:endParaRPr lang="en-US"/>
              </a:p>
            </c:txPr>
            <c:showVal val="1"/>
          </c:dLbls>
          <c:val>
            <c:numRef>
              <c:f>Sheet1!$D$28</c:f>
              <c:numCache>
                <c:formatCode>General</c:formatCode>
                <c:ptCount val="1"/>
                <c:pt idx="0">
                  <c:v>884.0</c:v>
                </c:pt>
              </c:numCache>
            </c:numRef>
          </c:val>
        </c:ser>
        <c:ser>
          <c:idx val="3"/>
          <c:order val="3"/>
          <c:tx>
            <c:strRef>
              <c:f>Sheet1!$C$29</c:f>
              <c:strCache>
                <c:ptCount val="1"/>
                <c:pt idx="0">
                  <c:v>Research</c:v>
                </c:pt>
              </c:strCache>
            </c:strRef>
          </c:tx>
          <c:dLbls>
            <c:dLbl>
              <c:idx val="0"/>
              <c:layout/>
              <c:spPr/>
              <c:txPr>
                <a:bodyPr/>
                <a:lstStyle/>
                <a:p>
                  <a:pPr>
                    <a:defRPr sz="2400"/>
                  </a:pPr>
                  <a:endParaRPr lang="en-US"/>
                </a:p>
              </c:txPr>
              <c:showVal val="1"/>
            </c:dLbl>
            <c:delete val="1"/>
          </c:dLbls>
          <c:val>
            <c:numRef>
              <c:f>Sheet1!$D$29</c:f>
              <c:numCache>
                <c:formatCode>General</c:formatCode>
                <c:ptCount val="1"/>
                <c:pt idx="0">
                  <c:v>431.0</c:v>
                </c:pt>
              </c:numCache>
            </c:numRef>
          </c:val>
        </c:ser>
        <c:overlap val="100"/>
        <c:axId val="361264984"/>
        <c:axId val="366247256"/>
      </c:barChart>
      <c:catAx>
        <c:axId val="361264984"/>
        <c:scaling>
          <c:orientation val="minMax"/>
        </c:scaling>
        <c:axPos val="b"/>
        <c:tickLblPos val="nextTo"/>
        <c:crossAx val="366247256"/>
        <c:crosses val="autoZero"/>
        <c:auto val="1"/>
        <c:lblAlgn val="ctr"/>
        <c:lblOffset val="100"/>
      </c:catAx>
      <c:valAx>
        <c:axId val="366247256"/>
        <c:scaling>
          <c:orientation val="minMax"/>
        </c:scaling>
        <c:axPos val="l"/>
        <c:majorGridlines/>
        <c:numFmt formatCode="0%" sourceLinked="1"/>
        <c:tickLblPos val="nextTo"/>
        <c:txPr>
          <a:bodyPr/>
          <a:lstStyle/>
          <a:p>
            <a:pPr>
              <a:defRPr sz="2400"/>
            </a:pPr>
            <a:endParaRPr lang="en-US"/>
          </a:p>
        </c:txPr>
        <c:crossAx val="361264984"/>
        <c:crosses val="autoZero"/>
        <c:crossBetween val="between"/>
      </c:valAx>
    </c:plotArea>
    <c:legend>
      <c:legendPos val="r"/>
      <c:layout/>
      <c:txPr>
        <a:bodyPr/>
        <a:lstStyle/>
        <a:p>
          <a:pPr>
            <a:defRPr sz="2400"/>
          </a:pPr>
          <a:endParaRPr lang="en-US"/>
        </a:p>
      </c:txPr>
    </c:legend>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2C9262B-6C18-DC49-BB6A-F5CF6475A0EB}" type="datetimeFigureOut">
              <a:rPr lang="en-US" smtClean="0"/>
              <a:pPr/>
              <a:t>7/21/18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30AD7F2-BC84-D045-A8AB-3301A9F0B7AB}"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EA91ED-E969-6547-B32A-E7921BB2AF31}" type="datetimeFigureOut">
              <a:rPr lang="en-US" smtClean="0"/>
              <a:pPr/>
              <a:t>7/21/18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D31FC7-05B9-2142-8102-8027688497A2}"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Talking</a:t>
            </a:r>
            <a:r>
              <a:rPr lang="en-US" baseline="0" dirty="0" smtClean="0"/>
              <a:t> about models of health care and costs associated with them typically elicits terms like primary versus specialty care, individual or group practices versus large health maintenance organizations, and in terms of finances fee for services and out-of-pocket costs </a:t>
            </a:r>
            <a:r>
              <a:rPr lang="en-US" baseline="0" dirty="0" err="1" smtClean="0"/>
              <a:t>vs</a:t>
            </a:r>
            <a:r>
              <a:rPr lang="en-US" baseline="0" dirty="0" smtClean="0"/>
              <a:t> some form of </a:t>
            </a:r>
            <a:r>
              <a:rPr lang="en-US" baseline="0" dirty="0" err="1" smtClean="0"/>
              <a:t>capitated</a:t>
            </a:r>
            <a:r>
              <a:rPr lang="en-US" baseline="0" dirty="0" smtClean="0"/>
              <a:t> or pre-paid systems When discussing STD/STI care and services, though, it seems to me that the most important distinction is between private and public health models. To start off, there are some important misconceptions when we talk about public health. </a:t>
            </a:r>
            <a:endParaRPr lang="en-US" dirty="0"/>
          </a:p>
        </p:txBody>
      </p:sp>
      <p:sp>
        <p:nvSpPr>
          <p:cNvPr id="4" name="Slide Number Placeholder 3"/>
          <p:cNvSpPr>
            <a:spLocks noGrp="1"/>
          </p:cNvSpPr>
          <p:nvPr>
            <p:ph type="sldNum" sz="quarter" idx="10"/>
          </p:nvPr>
        </p:nvSpPr>
        <p:spPr/>
        <p:txBody>
          <a:bodyPr/>
          <a:lstStyle/>
          <a:p>
            <a:fld id="{23D31FC7-05B9-2142-8102-8027688497A2}"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0EBD34-B281-436A-8B2B-E7F3585050B1}" type="slidenum">
              <a:rPr lang="en-US" smtClean="0">
                <a:solidFill>
                  <a:prstClr val="black"/>
                </a:solidFill>
              </a:rPr>
              <a:pPr/>
              <a:t>4</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89612983"/>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0EBD34-B281-436A-8B2B-E7F3585050B1}" type="slidenum">
              <a:rPr lang="en-US" smtClean="0"/>
              <a:pPr/>
              <a:t>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78139235"/>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0EBD34-B281-436A-8B2B-E7F3585050B1}" type="slidenum">
              <a:rPr lang="en-US" smtClean="0"/>
              <a:pPr/>
              <a:t>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56401720"/>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2016, 6.4% of all chlamydia cases were reported from STD clinics, 78.4% were reported from venues outside of STD clinics, and 15.2% had an unknown source of report.</a:t>
            </a:r>
          </a:p>
          <a:p>
            <a:endParaRPr lang="en-US" dirty="0" smtClean="0"/>
          </a:p>
          <a:p>
            <a:r>
              <a:rPr lang="en-US" dirty="0" smtClean="0"/>
              <a:t>In 2016, among women, only 4.2% of chlamydia cases were reported through an STD clinic. </a:t>
            </a:r>
          </a:p>
          <a:p>
            <a:endParaRPr lang="en-US" dirty="0" smtClean="0"/>
          </a:p>
          <a:p>
            <a:r>
              <a:rPr lang="en-US" dirty="0" smtClean="0"/>
              <a:t>A large proportion of chlamydia</a:t>
            </a:r>
            <a:r>
              <a:rPr lang="en-US" baseline="0" dirty="0" smtClean="0"/>
              <a:t> </a:t>
            </a:r>
            <a:r>
              <a:rPr lang="en-US" dirty="0" smtClean="0"/>
              <a:t>cases among women (33.5%) were reported from private physicians/health maintenance organizations in 2016.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70532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wmf"/><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65F24-F3EB-4448-BB3A-68B03C5ECF5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65F24-F3EB-4448-BB3A-68B03C5ECF5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65F24-F3EB-4448-BB3A-68B03C5ECF5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2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smtClean="0"/>
              <a:t>Bottom band: NCHHSTP</a:t>
            </a:r>
            <a:endParaRPr lang="en-US" dirty="0"/>
          </a:p>
        </p:txBody>
      </p:sp>
      <p:pic>
        <p:nvPicPr>
          <p:cNvPr id="5" name="Picture 4"/>
          <p:cNvPicPr>
            <a:picLocks noChangeAspect="1"/>
          </p:cNvPicPr>
          <p:nvPr/>
        </p:nvPicPr>
        <p:blipFill rotWithShape="1">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87503"/>
          <a:stretch/>
        </p:blipFill>
        <p:spPr>
          <a:xfrm>
            <a:off x="0" y="6687419"/>
            <a:ext cx="9144000" cy="179165"/>
          </a:xfrm>
          <a:prstGeom prst="rect">
            <a:avLst/>
          </a:prstGeom>
        </p:spPr>
      </p:pic>
      <p:sp>
        <p:nvSpPr>
          <p:cNvPr id="6" name="Text Placeholder 7"/>
          <p:cNvSpPr>
            <a:spLocks noGrp="1"/>
          </p:cNvSpPr>
          <p:nvPr>
            <p:ph type="body" sz="quarter" idx="10"/>
          </p:nvPr>
        </p:nvSpPr>
        <p:spPr>
          <a:xfrm>
            <a:off x="457200" y="1545167"/>
            <a:ext cx="8229600" cy="4455584"/>
          </a:xfrm>
        </p:spPr>
        <p:txBody>
          <a:bodyPr/>
          <a:lstStyle>
            <a:lvl1pPr marL="342900" indent="-342900">
              <a:buClr>
                <a:srgbClr val="006A71"/>
              </a:buClr>
              <a:buFont typeface="Wingdings" panose="05000000000000000000" pitchFamily="2" charset="2"/>
              <a:buChar char="§"/>
              <a:defRPr sz="2000">
                <a:solidFill>
                  <a:schemeClr val="accent4">
                    <a:lumMod val="75000"/>
                  </a:schemeClr>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7" name="Picture 6"/>
          <p:cNvPicPr>
            <a:picLocks noChangeAspect="1"/>
          </p:cNvPicPr>
          <p:nvPr userDrawn="1"/>
        </p:nvPicPr>
        <p:blipFill rotWithShape="1">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87503"/>
          <a:stretch/>
        </p:blipFill>
        <p:spPr>
          <a:xfrm>
            <a:off x="0" y="6687419"/>
            <a:ext cx="9144000" cy="179165"/>
          </a:xfrm>
          <a:prstGeom prst="rect">
            <a:avLst/>
          </a:prstGeom>
        </p:spPr>
      </p:pic>
      <p:pic>
        <p:nvPicPr>
          <p:cNvPr id="9" name="Picture 8"/>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0891" y="6023492"/>
            <a:ext cx="890337" cy="68987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9069512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65F24-F3EB-4448-BB3A-68B03C5ECF5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65F24-F3EB-4448-BB3A-68B03C5ECF5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65F24-F3EB-4448-BB3A-68B03C5ECF5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65F24-F3EB-4448-BB3A-68B03C5ECF5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65F24-F3EB-4448-BB3A-68B03C5ECF5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65F24-F3EB-4448-BB3A-68B03C5ECF5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65F24-F3EB-4448-BB3A-68B03C5ECF5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65F24-F3EB-4448-BB3A-68B03C5ECF5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65F24-F3EB-4448-BB3A-68B03C5ECF5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618250"/>
            <a:ext cx="7772400" cy="1470025"/>
          </a:xfrm>
        </p:spPr>
        <p:txBody>
          <a:bodyPr/>
          <a:lstStyle/>
          <a:p>
            <a:r>
              <a:rPr lang="en-US" dirty="0" smtClean="0">
                <a:solidFill>
                  <a:schemeClr val="tx2"/>
                </a:solidFill>
              </a:rPr>
              <a:t>Models of Care and </a:t>
            </a:r>
            <a:br>
              <a:rPr lang="en-US" dirty="0" smtClean="0">
                <a:solidFill>
                  <a:schemeClr val="tx2"/>
                </a:solidFill>
              </a:rPr>
            </a:br>
            <a:r>
              <a:rPr lang="en-US" dirty="0" smtClean="0">
                <a:solidFill>
                  <a:schemeClr val="tx2"/>
                </a:solidFill>
              </a:rPr>
              <a:t>Cost of Services</a:t>
            </a:r>
            <a:endParaRPr lang="en-US" dirty="0">
              <a:solidFill>
                <a:schemeClr val="tx2"/>
              </a:solidFill>
            </a:endParaRPr>
          </a:p>
        </p:txBody>
      </p:sp>
      <p:sp>
        <p:nvSpPr>
          <p:cNvPr id="5" name="Subtitle 4"/>
          <p:cNvSpPr>
            <a:spLocks noGrp="1"/>
          </p:cNvSpPr>
          <p:nvPr>
            <p:ph type="subTitle" idx="1"/>
          </p:nvPr>
        </p:nvSpPr>
        <p:spPr>
          <a:xfrm>
            <a:off x="1371600" y="3537920"/>
            <a:ext cx="6400800" cy="2628645"/>
          </a:xfrm>
        </p:spPr>
        <p:txBody>
          <a:bodyPr>
            <a:normAutofit fontScale="62500" lnSpcReduction="20000"/>
          </a:bodyPr>
          <a:lstStyle/>
          <a:p>
            <a:r>
              <a:rPr lang="en-US" dirty="0" smtClean="0">
                <a:solidFill>
                  <a:schemeClr val="tx2"/>
                </a:solidFill>
              </a:rPr>
              <a:t>Kees Rietmeijer, MD, PhD</a:t>
            </a:r>
          </a:p>
          <a:p>
            <a:r>
              <a:rPr lang="en-US" dirty="0" smtClean="0">
                <a:solidFill>
                  <a:schemeClr val="tx2"/>
                </a:solidFill>
              </a:rPr>
              <a:t>Denver Public Health Department</a:t>
            </a:r>
          </a:p>
          <a:p>
            <a:r>
              <a:rPr lang="en-US" dirty="0" smtClean="0">
                <a:solidFill>
                  <a:schemeClr val="tx2"/>
                </a:solidFill>
              </a:rPr>
              <a:t>Colorado School of Public Health</a:t>
            </a:r>
          </a:p>
          <a:p>
            <a:r>
              <a:rPr lang="en-US" dirty="0" smtClean="0">
                <a:solidFill>
                  <a:schemeClr val="tx2"/>
                </a:solidFill>
              </a:rPr>
              <a:t>University of Colorado Denver</a:t>
            </a:r>
          </a:p>
          <a:p>
            <a:endParaRPr lang="en-US" dirty="0" smtClean="0">
              <a:solidFill>
                <a:schemeClr val="tx2"/>
              </a:solidFill>
            </a:endParaRPr>
          </a:p>
          <a:p>
            <a:r>
              <a:rPr lang="en-US" dirty="0" smtClean="0">
                <a:solidFill>
                  <a:schemeClr val="tx2"/>
                </a:solidFill>
              </a:rPr>
              <a:t>STI 2018</a:t>
            </a:r>
          </a:p>
          <a:p>
            <a:r>
              <a:rPr lang="en-US" dirty="0" smtClean="0">
                <a:solidFill>
                  <a:schemeClr val="tx2"/>
                </a:solidFill>
              </a:rPr>
              <a:t>July 22, 2018</a:t>
            </a:r>
          </a:p>
          <a:p>
            <a:r>
              <a:rPr lang="en-US" dirty="0" smtClean="0">
                <a:solidFill>
                  <a:schemeClr val="tx2"/>
                </a:solidFill>
              </a:rPr>
              <a:t>Amsterdam</a:t>
            </a:r>
            <a:endParaRPr lang="en-US" dirty="0">
              <a:solidFill>
                <a:schemeClr val="tx2"/>
              </a:solidFill>
            </a:endParaRPr>
          </a:p>
        </p:txBody>
      </p:sp>
      <p:sp>
        <p:nvSpPr>
          <p:cNvPr id="6" name="Slide Number Placeholder 5"/>
          <p:cNvSpPr>
            <a:spLocks noGrp="1"/>
          </p:cNvSpPr>
          <p:nvPr>
            <p:ph type="sldNum" sz="quarter" idx="12"/>
          </p:nvPr>
        </p:nvSpPr>
        <p:spPr/>
        <p:txBody>
          <a:bodyPr/>
          <a:lstStyle/>
          <a:p>
            <a:fld id="{65365F24-F3EB-4448-BB3A-68B03C5ECF5C}"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306" y="368765"/>
            <a:ext cx="5235913" cy="3926935"/>
          </a:xfrm>
          <a:prstGeom prst="rect">
            <a:avLst/>
          </a:prstGeom>
        </p:spPr>
      </p:pic>
      <p:grpSp>
        <p:nvGrpSpPr>
          <p:cNvPr id="5" name="Group 4"/>
          <p:cNvGrpSpPr/>
          <p:nvPr/>
        </p:nvGrpSpPr>
        <p:grpSpPr>
          <a:xfrm>
            <a:off x="2396747" y="2970039"/>
            <a:ext cx="6317067" cy="3439108"/>
            <a:chOff x="2458202" y="2724195"/>
            <a:chExt cx="6317067" cy="3439108"/>
          </a:xfrm>
        </p:grpSpPr>
        <p:pic>
          <p:nvPicPr>
            <p:cNvPr id="3" name="Picture 2" descr="Gonorrhea — Rates of Reported Cases by County, United States, 2016"/>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458202" y="2871295"/>
              <a:ext cx="6317067" cy="3292008"/>
            </a:xfrm>
            <a:prstGeom prst="rect">
              <a:avLst/>
            </a:prstGeom>
          </p:spPr>
        </p:pic>
        <p:sp>
          <p:nvSpPr>
            <p:cNvPr id="4" name="TextBox 3"/>
            <p:cNvSpPr txBox="1"/>
            <p:nvPr/>
          </p:nvSpPr>
          <p:spPr>
            <a:xfrm>
              <a:off x="5543189" y="2724195"/>
              <a:ext cx="2798325" cy="369332"/>
            </a:xfrm>
            <a:prstGeom prst="rect">
              <a:avLst/>
            </a:prstGeom>
            <a:noFill/>
          </p:spPr>
          <p:txBody>
            <a:bodyPr wrap="none" rtlCol="0">
              <a:spAutoFit/>
            </a:bodyPr>
            <a:lstStyle/>
            <a:p>
              <a:r>
                <a:rPr lang="en-US" dirty="0" smtClean="0"/>
                <a:t>Gonorrhea in the U.S - 2016</a:t>
              </a:r>
              <a:endParaRPr lang="en-US" dirty="0"/>
            </a:p>
          </p:txBody>
        </p:sp>
      </p:grpSp>
      <p:sp>
        <p:nvSpPr>
          <p:cNvPr id="6" name="Slide Number Placeholder 5"/>
          <p:cNvSpPr>
            <a:spLocks noGrp="1"/>
          </p:cNvSpPr>
          <p:nvPr>
            <p:ph type="sldNum" sz="quarter" idx="12"/>
          </p:nvPr>
        </p:nvSpPr>
        <p:spPr/>
        <p:txBody>
          <a:bodyPr/>
          <a:lstStyle/>
          <a:p>
            <a:fld id="{65365F24-F3EB-4448-BB3A-68B03C5ECF5C}" type="slidenum">
              <a:rPr lang="en-US" smtClean="0"/>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359"/>
            <a:ext cx="8229600" cy="1143000"/>
          </a:xfrm>
        </p:spPr>
        <p:txBody>
          <a:bodyPr/>
          <a:lstStyle/>
          <a:p>
            <a:pPr>
              <a:lnSpc>
                <a:spcPts val="2500"/>
              </a:lnSpc>
            </a:pPr>
            <a:r>
              <a:rPr lang="en-US" sz="2400" dirty="0"/>
              <a:t>Chlamydia — Percentage of Reported Cases </a:t>
            </a:r>
            <a:r>
              <a:rPr lang="en-US" sz="2400" dirty="0" smtClean="0"/>
              <a:t>Among Women </a:t>
            </a:r>
            <a:r>
              <a:rPr lang="en-US" sz="2400" dirty="0"/>
              <a:t>by Reporting Source*, United States, 2007–2016</a:t>
            </a:r>
          </a:p>
        </p:txBody>
      </p:sp>
      <p:sp>
        <p:nvSpPr>
          <p:cNvPr id="3" name="TextBox 2"/>
          <p:cNvSpPr txBox="1"/>
          <p:nvPr/>
        </p:nvSpPr>
        <p:spPr>
          <a:xfrm>
            <a:off x="963168" y="5456480"/>
            <a:ext cx="8217605" cy="1015663"/>
          </a:xfrm>
          <a:prstGeom prst="rect">
            <a:avLst/>
          </a:prstGeom>
          <a:noFill/>
        </p:spPr>
        <p:txBody>
          <a:bodyPr wrap="square" rtlCol="0">
            <a:spAutoFit/>
          </a:bodyPr>
          <a:lstStyle/>
          <a:p>
            <a:r>
              <a:rPr lang="en-US" sz="1000" dirty="0">
                <a:solidFill>
                  <a:srgbClr val="000000"/>
                </a:solidFill>
                <a:latin typeface="Calibri" panose="020F0502020204030204" pitchFamily="34" charset="0"/>
              </a:rPr>
              <a:t>* Includes the top five reporting sources for chlamydia cases reported among women, plus </a:t>
            </a:r>
            <a:r>
              <a:rPr lang="en-US" sz="1000" dirty="0" smtClean="0">
                <a:solidFill>
                  <a:srgbClr val="000000"/>
                </a:solidFill>
                <a:latin typeface="Calibri" panose="020F0502020204030204" pitchFamily="34" charset="0"/>
              </a:rPr>
              <a:t>those with </a:t>
            </a:r>
            <a:r>
              <a:rPr lang="en-US" sz="1000" dirty="0">
                <a:solidFill>
                  <a:srgbClr val="000000"/>
                </a:solidFill>
                <a:latin typeface="Calibri" panose="020F0502020204030204" pitchFamily="34" charset="0"/>
              </a:rPr>
              <a:t>reporting sources listed as “All Other” and </a:t>
            </a:r>
            <a:r>
              <a:rPr lang="en-US" sz="1000" dirty="0" smtClean="0">
                <a:solidFill>
                  <a:srgbClr val="000000"/>
                </a:solidFill>
                <a:latin typeface="Calibri" panose="020F0502020204030204" pitchFamily="34" charset="0"/>
              </a:rPr>
              <a:t>“Missing/Unknown</a:t>
            </a:r>
            <a:r>
              <a:rPr lang="en-US" sz="1000" dirty="0">
                <a:solidFill>
                  <a:srgbClr val="000000"/>
                </a:solidFill>
                <a:latin typeface="Calibri" panose="020F0502020204030204" pitchFamily="34" charset="0"/>
              </a:rPr>
              <a:t>”.</a:t>
            </a:r>
          </a:p>
          <a:p>
            <a:r>
              <a:rPr lang="en-US" sz="1000" baseline="30000" dirty="0">
                <a:solidFill>
                  <a:srgbClr val="000000"/>
                </a:solidFill>
                <a:latin typeface="Calibri" panose="020F0502020204030204" pitchFamily="34" charset="0"/>
              </a:rPr>
              <a:t>†</a:t>
            </a:r>
            <a:r>
              <a:rPr lang="en-US" sz="1000" dirty="0">
                <a:solidFill>
                  <a:srgbClr val="000000"/>
                </a:solidFill>
                <a:latin typeface="Calibri" panose="020F0502020204030204" pitchFamily="34" charset="0"/>
              </a:rPr>
              <a:t> HMO = health maintenance organization; HD = health department.</a:t>
            </a:r>
          </a:p>
          <a:p>
            <a:r>
              <a:rPr lang="en-US" sz="1000" b="1" dirty="0">
                <a:solidFill>
                  <a:srgbClr val="000000"/>
                </a:solidFill>
                <a:latin typeface="Calibri" panose="020F0502020204030204" pitchFamily="34" charset="0"/>
              </a:rPr>
              <a:t>NOTE: </a:t>
            </a:r>
            <a:r>
              <a:rPr lang="en-US" sz="1000" dirty="0">
                <a:solidFill>
                  <a:srgbClr val="000000"/>
                </a:solidFill>
                <a:latin typeface="Calibri" panose="020F0502020204030204" pitchFamily="34" charset="0"/>
              </a:rPr>
              <a:t>All Other includes: Drug Treatment, Tuberculosis Clinic, Correctional Facility, Blood Bank</a:t>
            </a:r>
            <a:r>
              <a:rPr lang="en-US" sz="1000" dirty="0" smtClean="0">
                <a:solidFill>
                  <a:srgbClr val="000000"/>
                </a:solidFill>
                <a:latin typeface="Calibri" panose="020F0502020204030204" pitchFamily="34" charset="0"/>
              </a:rPr>
              <a:t>, Labor </a:t>
            </a:r>
            <a:r>
              <a:rPr lang="en-US" sz="1000" dirty="0">
                <a:solidFill>
                  <a:srgbClr val="000000"/>
                </a:solidFill>
                <a:latin typeface="Calibri" panose="020F0502020204030204" pitchFamily="34" charset="0"/>
              </a:rPr>
              <a:t>and Delivery, Prenatal Care, National Job Training </a:t>
            </a:r>
            <a:r>
              <a:rPr lang="en-US" sz="1000" dirty="0" smtClean="0">
                <a:solidFill>
                  <a:srgbClr val="000000"/>
                </a:solidFill>
                <a:latin typeface="Calibri" panose="020F0502020204030204" pitchFamily="34" charset="0"/>
              </a:rPr>
              <a:t>Program</a:t>
            </a:r>
            <a:r>
              <a:rPr lang="en-US" sz="1000" dirty="0">
                <a:solidFill>
                  <a:srgbClr val="000000"/>
                </a:solidFill>
                <a:latin typeface="Calibri" panose="020F0502020204030204" pitchFamily="34" charset="0"/>
              </a:rPr>
              <a:t>, School-based Clinic, </a:t>
            </a:r>
            <a:r>
              <a:rPr lang="en-US" sz="1000" dirty="0" smtClean="0">
                <a:solidFill>
                  <a:srgbClr val="000000"/>
                </a:solidFill>
                <a:latin typeface="Calibri" panose="020F0502020204030204" pitchFamily="34" charset="0"/>
              </a:rPr>
              <a:t>Mental Health </a:t>
            </a:r>
            <a:r>
              <a:rPr lang="en-US" sz="1000" dirty="0">
                <a:solidFill>
                  <a:srgbClr val="000000"/>
                </a:solidFill>
                <a:latin typeface="Calibri" panose="020F0502020204030204" pitchFamily="34" charset="0"/>
              </a:rPr>
              <a:t>Provider, Indian Health Service, Military, Emergency Room, STD Clinic, HIV Counseling </a:t>
            </a:r>
            <a:r>
              <a:rPr lang="en-US" sz="1000" dirty="0" smtClean="0">
                <a:solidFill>
                  <a:srgbClr val="000000"/>
                </a:solidFill>
                <a:latin typeface="Calibri" panose="020F0502020204030204" pitchFamily="34" charset="0"/>
              </a:rPr>
              <a:t>and Testing </a:t>
            </a:r>
            <a:r>
              <a:rPr lang="en-US" sz="1000" dirty="0">
                <a:solidFill>
                  <a:srgbClr val="000000"/>
                </a:solidFill>
                <a:latin typeface="Calibri" panose="020F0502020204030204" pitchFamily="34" charset="0"/>
              </a:rPr>
              <a:t>Site, and Other.</a:t>
            </a:r>
          </a:p>
        </p:txBody>
      </p:sp>
      <p:pic>
        <p:nvPicPr>
          <p:cNvPr id="6" name="Picture 5" descr="Chlamydia — Percentage of Reported Cases Among Women by Reporting Source*, United States, 2007–2016"/>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62835" y="1325871"/>
            <a:ext cx="6818331" cy="413060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1107580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8-07-19 at 5.11.01 PM.png"/>
          <p:cNvPicPr>
            <a:picLocks noChangeAspect="1"/>
          </p:cNvPicPr>
          <p:nvPr/>
        </p:nvPicPr>
        <p:blipFill>
          <a:blip r:embed="rId2"/>
          <a:srcRect r="49087" b="29218"/>
          <a:stretch>
            <a:fillRect/>
          </a:stretch>
        </p:blipFill>
        <p:spPr>
          <a:xfrm>
            <a:off x="1817257" y="673946"/>
            <a:ext cx="3455489" cy="5929829"/>
          </a:xfrm>
          <a:prstGeom prst="rect">
            <a:avLst/>
          </a:prstGeom>
        </p:spPr>
      </p:pic>
      <p:sp>
        <p:nvSpPr>
          <p:cNvPr id="8" name="TextBox 7"/>
          <p:cNvSpPr txBox="1"/>
          <p:nvPr/>
        </p:nvSpPr>
        <p:spPr>
          <a:xfrm>
            <a:off x="204598" y="106891"/>
            <a:ext cx="8939401" cy="707886"/>
          </a:xfrm>
          <a:prstGeom prst="rect">
            <a:avLst/>
          </a:prstGeom>
          <a:noFill/>
        </p:spPr>
        <p:txBody>
          <a:bodyPr wrap="square" rtlCol="0">
            <a:spAutoFit/>
          </a:bodyPr>
          <a:lstStyle/>
          <a:p>
            <a:pPr algn="ctr"/>
            <a:r>
              <a:rPr lang="en-US" sz="4000" dirty="0" err="1" smtClean="0">
                <a:solidFill>
                  <a:srgbClr val="1F497D"/>
                </a:solidFill>
              </a:rPr>
              <a:t>STI’s</a:t>
            </a:r>
            <a:r>
              <a:rPr lang="en-US" sz="4000" dirty="0" smtClean="0">
                <a:solidFill>
                  <a:srgbClr val="1F497D"/>
                </a:solidFill>
              </a:rPr>
              <a:t> in the Netherlands - 2017</a:t>
            </a:r>
            <a:endParaRPr lang="en-US" sz="4000" dirty="0">
              <a:solidFill>
                <a:srgbClr val="1F497D"/>
              </a:solidFill>
            </a:endParaRPr>
          </a:p>
        </p:txBody>
      </p:sp>
      <p:sp>
        <p:nvSpPr>
          <p:cNvPr id="9" name="TextBox 8"/>
          <p:cNvSpPr txBox="1"/>
          <p:nvPr/>
        </p:nvSpPr>
        <p:spPr>
          <a:xfrm>
            <a:off x="183781" y="6433769"/>
            <a:ext cx="1379630" cy="369332"/>
          </a:xfrm>
          <a:prstGeom prst="rect">
            <a:avLst/>
          </a:prstGeom>
          <a:noFill/>
        </p:spPr>
        <p:txBody>
          <a:bodyPr wrap="none" rtlCol="0">
            <a:spAutoFit/>
          </a:bodyPr>
          <a:lstStyle/>
          <a:p>
            <a:r>
              <a:rPr lang="en-US" dirty="0" err="1" smtClean="0"/>
              <a:t>www.rivm.nl</a:t>
            </a:r>
            <a:endParaRPr lang="en-US" dirty="0"/>
          </a:p>
        </p:txBody>
      </p:sp>
      <p:sp>
        <p:nvSpPr>
          <p:cNvPr id="6" name="Slide Number Placeholder 5"/>
          <p:cNvSpPr>
            <a:spLocks noGrp="1"/>
          </p:cNvSpPr>
          <p:nvPr>
            <p:ph type="sldNum" sz="quarter" idx="12"/>
          </p:nvPr>
        </p:nvSpPr>
        <p:spPr/>
        <p:txBody>
          <a:bodyPr/>
          <a:lstStyle/>
          <a:p>
            <a:fld id="{65365F24-F3EB-4448-BB3A-68B03C5ECF5C}" type="slidenum">
              <a:rPr lang="en-US" smtClean="0"/>
              <a:pPr/>
              <a:t>12</a:t>
            </a:fld>
            <a:endParaRPr lang="en-US"/>
          </a:p>
        </p:txBody>
      </p:sp>
      <p:sp>
        <p:nvSpPr>
          <p:cNvPr id="10" name="TextBox 9"/>
          <p:cNvSpPr txBox="1"/>
          <p:nvPr/>
        </p:nvSpPr>
        <p:spPr>
          <a:xfrm>
            <a:off x="5583661" y="2015574"/>
            <a:ext cx="2775119" cy="369332"/>
          </a:xfrm>
          <a:prstGeom prst="rect">
            <a:avLst/>
          </a:prstGeom>
          <a:noFill/>
        </p:spPr>
        <p:txBody>
          <a:bodyPr wrap="none" rtlCol="0">
            <a:spAutoFit/>
          </a:bodyPr>
          <a:lstStyle/>
          <a:p>
            <a:r>
              <a:rPr lang="en-US" dirty="0" smtClean="0">
                <a:solidFill>
                  <a:srgbClr val="1F497D"/>
                </a:solidFill>
              </a:rPr>
              <a:t>37% diagnosed in STI clinics</a:t>
            </a:r>
            <a:endParaRPr lang="en-US" dirty="0">
              <a:solidFill>
                <a:srgbClr val="1F497D"/>
              </a:solidFill>
            </a:endParaRPr>
          </a:p>
        </p:txBody>
      </p:sp>
      <p:sp>
        <p:nvSpPr>
          <p:cNvPr id="11" name="TextBox 10"/>
          <p:cNvSpPr txBox="1"/>
          <p:nvPr/>
        </p:nvSpPr>
        <p:spPr>
          <a:xfrm>
            <a:off x="5583661" y="3950529"/>
            <a:ext cx="2775119" cy="369332"/>
          </a:xfrm>
          <a:prstGeom prst="rect">
            <a:avLst/>
          </a:prstGeom>
          <a:noFill/>
        </p:spPr>
        <p:txBody>
          <a:bodyPr wrap="none" rtlCol="0">
            <a:spAutoFit/>
          </a:bodyPr>
          <a:lstStyle/>
          <a:p>
            <a:r>
              <a:rPr lang="en-US" dirty="0" smtClean="0">
                <a:solidFill>
                  <a:srgbClr val="1F497D"/>
                </a:solidFill>
              </a:rPr>
              <a:t>43% diagnosed in STI clinics</a:t>
            </a:r>
            <a:endParaRPr lang="en-US" dirty="0">
              <a:solidFill>
                <a:srgbClr val="1F497D"/>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9140" y="213177"/>
            <a:ext cx="8229600" cy="1143000"/>
          </a:xfrm>
        </p:spPr>
        <p:txBody>
          <a:bodyPr/>
          <a:lstStyle/>
          <a:p>
            <a:r>
              <a:rPr lang="en-US" dirty="0" smtClean="0">
                <a:solidFill>
                  <a:schemeClr val="tx2"/>
                </a:solidFill>
              </a:rPr>
              <a:t>A Tale of Two Cities</a:t>
            </a:r>
            <a:endParaRPr lang="en-US" dirty="0">
              <a:solidFill>
                <a:schemeClr val="tx2"/>
              </a:solidFill>
            </a:endParaRPr>
          </a:p>
        </p:txBody>
      </p:sp>
      <p:pic>
        <p:nvPicPr>
          <p:cNvPr id="10" name="Content Placeholder 9" descr="Amsterdam-The-lights-on-the-bridges.jpg"/>
          <p:cNvPicPr>
            <a:picLocks noGrp="1" noChangeAspect="1"/>
          </p:cNvPicPr>
          <p:nvPr>
            <p:ph sz="half" idx="1"/>
          </p:nvPr>
        </p:nvPicPr>
        <p:blipFill>
          <a:blip r:embed="rId2"/>
          <a:srcRect l="-16840" r="-16840"/>
          <a:stretch>
            <a:fillRect/>
          </a:stretch>
        </p:blipFill>
        <p:spPr>
          <a:xfrm>
            <a:off x="457200" y="1333869"/>
            <a:ext cx="4038600" cy="4525963"/>
          </a:xfrm>
        </p:spPr>
      </p:pic>
      <p:pic>
        <p:nvPicPr>
          <p:cNvPr id="13" name="Content Placeholder 12" descr="Denver 2.jpg"/>
          <p:cNvPicPr>
            <a:picLocks noGrp="1" noChangeAspect="1"/>
          </p:cNvPicPr>
          <p:nvPr>
            <p:ph sz="half" idx="2"/>
          </p:nvPr>
        </p:nvPicPr>
        <p:blipFill>
          <a:blip r:embed="rId3"/>
          <a:srcRect l="-12236" r="-12236"/>
          <a:stretch>
            <a:fillRect/>
          </a:stretch>
        </p:blipFill>
        <p:spPr>
          <a:xfrm>
            <a:off x="4648200" y="1333869"/>
            <a:ext cx="4038600" cy="4525963"/>
          </a:xfrm>
        </p:spPr>
      </p:pic>
      <p:sp>
        <p:nvSpPr>
          <p:cNvPr id="14" name="TextBox 13"/>
          <p:cNvSpPr txBox="1"/>
          <p:nvPr/>
        </p:nvSpPr>
        <p:spPr>
          <a:xfrm>
            <a:off x="1044736" y="5859832"/>
            <a:ext cx="2668369" cy="830997"/>
          </a:xfrm>
          <a:prstGeom prst="rect">
            <a:avLst/>
          </a:prstGeom>
          <a:noFill/>
        </p:spPr>
        <p:txBody>
          <a:bodyPr wrap="none" rtlCol="0">
            <a:spAutoFit/>
          </a:bodyPr>
          <a:lstStyle/>
          <a:p>
            <a:pPr algn="ctr"/>
            <a:r>
              <a:rPr lang="en-US" sz="2400" dirty="0" smtClean="0">
                <a:solidFill>
                  <a:srgbClr val="1F497D"/>
                </a:solidFill>
              </a:rPr>
              <a:t>Amsterdam</a:t>
            </a:r>
          </a:p>
          <a:p>
            <a:pPr algn="ctr"/>
            <a:r>
              <a:rPr lang="en-US" sz="2400" dirty="0" smtClean="0">
                <a:solidFill>
                  <a:srgbClr val="1F497D"/>
                </a:solidFill>
              </a:rPr>
              <a:t>Altitude: 2.2 meters</a:t>
            </a:r>
            <a:endParaRPr lang="en-US" sz="2400" dirty="0">
              <a:solidFill>
                <a:srgbClr val="1F497D"/>
              </a:solidFill>
            </a:endParaRPr>
          </a:p>
        </p:txBody>
      </p:sp>
      <p:sp>
        <p:nvSpPr>
          <p:cNvPr id="15" name="TextBox 14"/>
          <p:cNvSpPr txBox="1"/>
          <p:nvPr/>
        </p:nvSpPr>
        <p:spPr>
          <a:xfrm>
            <a:off x="5128534" y="5859832"/>
            <a:ext cx="3282720" cy="830997"/>
          </a:xfrm>
          <a:prstGeom prst="rect">
            <a:avLst/>
          </a:prstGeom>
          <a:noFill/>
        </p:spPr>
        <p:txBody>
          <a:bodyPr wrap="none" rtlCol="0">
            <a:spAutoFit/>
          </a:bodyPr>
          <a:lstStyle/>
          <a:p>
            <a:pPr algn="ctr"/>
            <a:r>
              <a:rPr lang="en-US" sz="2400" dirty="0" smtClean="0">
                <a:solidFill>
                  <a:srgbClr val="1F497D"/>
                </a:solidFill>
              </a:rPr>
              <a:t>Denver</a:t>
            </a:r>
          </a:p>
          <a:p>
            <a:pPr algn="ctr"/>
            <a:r>
              <a:rPr lang="en-US" sz="2400" dirty="0" smtClean="0">
                <a:solidFill>
                  <a:srgbClr val="1F497D"/>
                </a:solidFill>
              </a:rPr>
              <a:t>Altitude:  1,609.3 meters</a:t>
            </a:r>
            <a:endParaRPr lang="en-US" sz="2400" dirty="0">
              <a:solidFill>
                <a:srgbClr val="1F497D"/>
              </a:solidFill>
            </a:endParaRPr>
          </a:p>
        </p:txBody>
      </p:sp>
      <p:sp>
        <p:nvSpPr>
          <p:cNvPr id="7" name="Slide Number Placeholder 6"/>
          <p:cNvSpPr>
            <a:spLocks noGrp="1"/>
          </p:cNvSpPr>
          <p:nvPr>
            <p:ph type="sldNum" sz="quarter" idx="12"/>
          </p:nvPr>
        </p:nvSpPr>
        <p:spPr/>
        <p:txBody>
          <a:bodyPr/>
          <a:lstStyle/>
          <a:p>
            <a:fld id="{65365F24-F3EB-4448-BB3A-68B03C5ECF5C}"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1F497D"/>
                </a:solidFill>
              </a:rPr>
              <a:t>A Tale of 2 Cities</a:t>
            </a:r>
            <a:endParaRPr lang="en-US" dirty="0">
              <a:solidFill>
                <a:srgbClr val="1F497D"/>
              </a:solidFill>
            </a:endParaRPr>
          </a:p>
        </p:txBody>
      </p:sp>
      <p:sp>
        <p:nvSpPr>
          <p:cNvPr id="6" name="Text Placeholder 5"/>
          <p:cNvSpPr>
            <a:spLocks noGrp="1"/>
          </p:cNvSpPr>
          <p:nvPr>
            <p:ph type="body" idx="1"/>
          </p:nvPr>
        </p:nvSpPr>
        <p:spPr/>
        <p:txBody>
          <a:bodyPr/>
          <a:lstStyle/>
          <a:p>
            <a:r>
              <a:rPr lang="en-US" dirty="0" smtClean="0"/>
              <a:t>Amsterdam</a:t>
            </a:r>
            <a:endParaRPr lang="en-US" dirty="0"/>
          </a:p>
        </p:txBody>
      </p:sp>
      <p:sp>
        <p:nvSpPr>
          <p:cNvPr id="7" name="Content Placeholder 6"/>
          <p:cNvSpPr>
            <a:spLocks noGrp="1"/>
          </p:cNvSpPr>
          <p:nvPr>
            <p:ph sz="half" idx="2"/>
          </p:nvPr>
        </p:nvSpPr>
        <p:spPr/>
        <p:txBody>
          <a:bodyPr/>
          <a:lstStyle/>
          <a:p>
            <a:r>
              <a:rPr lang="en-US" dirty="0" smtClean="0">
                <a:solidFill>
                  <a:srgbClr val="1F497D"/>
                </a:solidFill>
              </a:rPr>
              <a:t>Metro Population</a:t>
            </a:r>
          </a:p>
          <a:p>
            <a:pPr lvl="1"/>
            <a:r>
              <a:rPr lang="en-US" dirty="0" smtClean="0">
                <a:solidFill>
                  <a:srgbClr val="1F497D"/>
                </a:solidFill>
              </a:rPr>
              <a:t>2.4 million</a:t>
            </a:r>
          </a:p>
          <a:p>
            <a:r>
              <a:rPr lang="en-US" dirty="0" smtClean="0">
                <a:solidFill>
                  <a:srgbClr val="1F497D"/>
                </a:solidFill>
              </a:rPr>
              <a:t>Health Insurance</a:t>
            </a:r>
          </a:p>
          <a:p>
            <a:pPr lvl="1"/>
            <a:r>
              <a:rPr lang="en-US" dirty="0" smtClean="0">
                <a:solidFill>
                  <a:srgbClr val="1F497D"/>
                </a:solidFill>
              </a:rPr>
              <a:t>Universal access</a:t>
            </a:r>
          </a:p>
          <a:p>
            <a:r>
              <a:rPr lang="en-US" dirty="0" smtClean="0">
                <a:solidFill>
                  <a:srgbClr val="1F497D"/>
                </a:solidFill>
              </a:rPr>
              <a:t>STD Clinic</a:t>
            </a:r>
          </a:p>
          <a:p>
            <a:pPr lvl="1"/>
            <a:r>
              <a:rPr lang="en-US" dirty="0" smtClean="0">
                <a:solidFill>
                  <a:srgbClr val="1F497D"/>
                </a:solidFill>
              </a:rPr>
              <a:t>GGD SOA </a:t>
            </a:r>
            <a:r>
              <a:rPr lang="en-US" dirty="0" err="1" smtClean="0">
                <a:solidFill>
                  <a:srgbClr val="1F497D"/>
                </a:solidFill>
              </a:rPr>
              <a:t>Poli</a:t>
            </a:r>
            <a:endParaRPr lang="en-US" dirty="0" smtClean="0">
              <a:solidFill>
                <a:srgbClr val="1F497D"/>
              </a:solidFill>
            </a:endParaRPr>
          </a:p>
          <a:p>
            <a:pPr lvl="1"/>
            <a:r>
              <a:rPr lang="en-US" dirty="0" smtClean="0">
                <a:solidFill>
                  <a:srgbClr val="1F497D"/>
                </a:solidFill>
              </a:rPr>
              <a:t>50,000 visits/year</a:t>
            </a:r>
          </a:p>
        </p:txBody>
      </p:sp>
      <p:sp>
        <p:nvSpPr>
          <p:cNvPr id="8" name="Text Placeholder 7"/>
          <p:cNvSpPr>
            <a:spLocks noGrp="1"/>
          </p:cNvSpPr>
          <p:nvPr>
            <p:ph type="body" sz="quarter" idx="3"/>
          </p:nvPr>
        </p:nvSpPr>
        <p:spPr/>
        <p:txBody>
          <a:bodyPr/>
          <a:lstStyle/>
          <a:p>
            <a:r>
              <a:rPr lang="en-US" dirty="0" smtClean="0"/>
              <a:t>Denver</a:t>
            </a:r>
            <a:endParaRPr lang="en-US" dirty="0"/>
          </a:p>
        </p:txBody>
      </p:sp>
      <p:sp>
        <p:nvSpPr>
          <p:cNvPr id="9" name="Content Placeholder 8"/>
          <p:cNvSpPr>
            <a:spLocks noGrp="1"/>
          </p:cNvSpPr>
          <p:nvPr>
            <p:ph sz="quarter" idx="4"/>
          </p:nvPr>
        </p:nvSpPr>
        <p:spPr/>
        <p:txBody>
          <a:bodyPr/>
          <a:lstStyle/>
          <a:p>
            <a:r>
              <a:rPr lang="en-US" dirty="0" smtClean="0">
                <a:solidFill>
                  <a:srgbClr val="1F497D"/>
                </a:solidFill>
              </a:rPr>
              <a:t>Metro Population</a:t>
            </a:r>
          </a:p>
          <a:p>
            <a:pPr lvl="1"/>
            <a:r>
              <a:rPr lang="en-US" dirty="0" smtClean="0">
                <a:solidFill>
                  <a:srgbClr val="1F497D"/>
                </a:solidFill>
              </a:rPr>
              <a:t>2.8 million</a:t>
            </a:r>
          </a:p>
          <a:p>
            <a:r>
              <a:rPr lang="en-US" dirty="0" smtClean="0">
                <a:solidFill>
                  <a:srgbClr val="1F497D"/>
                </a:solidFill>
              </a:rPr>
              <a:t>Health insurance</a:t>
            </a:r>
          </a:p>
          <a:p>
            <a:pPr lvl="1"/>
            <a:r>
              <a:rPr lang="en-US" dirty="0" smtClean="0">
                <a:solidFill>
                  <a:srgbClr val="1F497D"/>
                </a:solidFill>
              </a:rPr>
              <a:t>Medicaid Expansion</a:t>
            </a:r>
          </a:p>
          <a:p>
            <a:pPr lvl="1"/>
            <a:r>
              <a:rPr lang="en-US" dirty="0" smtClean="0">
                <a:solidFill>
                  <a:srgbClr val="1F497D"/>
                </a:solidFill>
              </a:rPr>
              <a:t>10% uninsured</a:t>
            </a:r>
          </a:p>
          <a:p>
            <a:pPr lvl="1"/>
            <a:r>
              <a:rPr lang="en-US" dirty="0" smtClean="0">
                <a:solidFill>
                  <a:srgbClr val="1F497D"/>
                </a:solidFill>
              </a:rPr>
              <a:t>Higher among minorities</a:t>
            </a:r>
          </a:p>
          <a:p>
            <a:r>
              <a:rPr lang="en-US" dirty="0" smtClean="0">
                <a:solidFill>
                  <a:srgbClr val="1F497D"/>
                </a:solidFill>
              </a:rPr>
              <a:t>STD Clinic</a:t>
            </a:r>
          </a:p>
          <a:p>
            <a:pPr lvl="1"/>
            <a:r>
              <a:rPr lang="en-US" dirty="0" smtClean="0">
                <a:solidFill>
                  <a:srgbClr val="1F497D"/>
                </a:solidFill>
              </a:rPr>
              <a:t>Denver Metro Health Clinic</a:t>
            </a:r>
          </a:p>
          <a:p>
            <a:pPr lvl="1"/>
            <a:r>
              <a:rPr lang="en-US" dirty="0" smtClean="0">
                <a:solidFill>
                  <a:srgbClr val="1F497D"/>
                </a:solidFill>
              </a:rPr>
              <a:t>15,000 visits/year</a:t>
            </a:r>
          </a:p>
        </p:txBody>
      </p:sp>
      <p:sp>
        <p:nvSpPr>
          <p:cNvPr id="10" name="Slide Number Placeholder 9"/>
          <p:cNvSpPr>
            <a:spLocks noGrp="1"/>
          </p:cNvSpPr>
          <p:nvPr>
            <p:ph type="sldNum" sz="quarter" idx="12"/>
          </p:nvPr>
        </p:nvSpPr>
        <p:spPr/>
        <p:txBody>
          <a:bodyPr/>
          <a:lstStyle/>
          <a:p>
            <a:fld id="{65365F24-F3EB-4448-BB3A-68B03C5ECF5C}"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1F497D"/>
                </a:solidFill>
              </a:rPr>
              <a:t>A Tale of 2 Cities</a:t>
            </a:r>
            <a:endParaRPr lang="en-US" dirty="0">
              <a:solidFill>
                <a:srgbClr val="1F497D"/>
              </a:solidFill>
            </a:endParaRPr>
          </a:p>
        </p:txBody>
      </p:sp>
      <p:sp>
        <p:nvSpPr>
          <p:cNvPr id="6" name="Text Placeholder 5"/>
          <p:cNvSpPr>
            <a:spLocks noGrp="1"/>
          </p:cNvSpPr>
          <p:nvPr>
            <p:ph type="body" idx="1"/>
          </p:nvPr>
        </p:nvSpPr>
        <p:spPr/>
        <p:txBody>
          <a:bodyPr/>
          <a:lstStyle/>
          <a:p>
            <a:r>
              <a:rPr lang="en-US" dirty="0" smtClean="0"/>
              <a:t>Amsterdam</a:t>
            </a:r>
            <a:endParaRPr lang="en-US" dirty="0"/>
          </a:p>
        </p:txBody>
      </p:sp>
      <p:sp>
        <p:nvSpPr>
          <p:cNvPr id="7" name="Content Placeholder 6"/>
          <p:cNvSpPr>
            <a:spLocks noGrp="1"/>
          </p:cNvSpPr>
          <p:nvPr>
            <p:ph sz="half" idx="2"/>
          </p:nvPr>
        </p:nvSpPr>
        <p:spPr/>
        <p:txBody>
          <a:bodyPr/>
          <a:lstStyle/>
          <a:p>
            <a:r>
              <a:rPr lang="en-US" dirty="0" smtClean="0">
                <a:solidFill>
                  <a:srgbClr val="1F497D"/>
                </a:solidFill>
              </a:rPr>
              <a:t>Metro Population</a:t>
            </a:r>
          </a:p>
          <a:p>
            <a:pPr lvl="1"/>
            <a:r>
              <a:rPr lang="en-US" dirty="0" smtClean="0">
                <a:solidFill>
                  <a:srgbClr val="1F497D"/>
                </a:solidFill>
              </a:rPr>
              <a:t>2.4 million</a:t>
            </a:r>
          </a:p>
          <a:p>
            <a:r>
              <a:rPr lang="en-US" dirty="0" smtClean="0">
                <a:solidFill>
                  <a:srgbClr val="1F497D"/>
                </a:solidFill>
              </a:rPr>
              <a:t>Health Insurance</a:t>
            </a:r>
          </a:p>
          <a:p>
            <a:pPr lvl="1"/>
            <a:r>
              <a:rPr lang="en-US" dirty="0" smtClean="0">
                <a:solidFill>
                  <a:srgbClr val="1F497D"/>
                </a:solidFill>
              </a:rPr>
              <a:t>Universal access</a:t>
            </a:r>
          </a:p>
          <a:p>
            <a:r>
              <a:rPr lang="en-US" dirty="0" smtClean="0">
                <a:solidFill>
                  <a:srgbClr val="1F497D"/>
                </a:solidFill>
              </a:rPr>
              <a:t>STD Clinic</a:t>
            </a:r>
          </a:p>
          <a:p>
            <a:pPr lvl="1"/>
            <a:r>
              <a:rPr lang="en-US" dirty="0" smtClean="0">
                <a:solidFill>
                  <a:srgbClr val="1F497D"/>
                </a:solidFill>
              </a:rPr>
              <a:t>GGD SOA </a:t>
            </a:r>
            <a:r>
              <a:rPr lang="en-US" dirty="0" err="1" smtClean="0">
                <a:solidFill>
                  <a:srgbClr val="1F497D"/>
                </a:solidFill>
              </a:rPr>
              <a:t>Poli</a:t>
            </a:r>
            <a:endParaRPr lang="en-US" dirty="0" smtClean="0">
              <a:solidFill>
                <a:srgbClr val="1F497D"/>
              </a:solidFill>
            </a:endParaRPr>
          </a:p>
          <a:p>
            <a:pPr lvl="1"/>
            <a:r>
              <a:rPr lang="en-US" sz="4400" dirty="0" smtClean="0">
                <a:solidFill>
                  <a:srgbClr val="1F497D"/>
                </a:solidFill>
              </a:rPr>
              <a:t>50,000</a:t>
            </a:r>
            <a:r>
              <a:rPr lang="en-US" dirty="0" smtClean="0">
                <a:solidFill>
                  <a:srgbClr val="1F497D"/>
                </a:solidFill>
              </a:rPr>
              <a:t> visits/year</a:t>
            </a:r>
          </a:p>
        </p:txBody>
      </p:sp>
      <p:sp>
        <p:nvSpPr>
          <p:cNvPr id="8" name="Text Placeholder 7"/>
          <p:cNvSpPr>
            <a:spLocks noGrp="1"/>
          </p:cNvSpPr>
          <p:nvPr>
            <p:ph type="body" sz="quarter" idx="3"/>
          </p:nvPr>
        </p:nvSpPr>
        <p:spPr/>
        <p:txBody>
          <a:bodyPr/>
          <a:lstStyle/>
          <a:p>
            <a:r>
              <a:rPr lang="en-US" dirty="0" smtClean="0"/>
              <a:t>Denver</a:t>
            </a:r>
            <a:endParaRPr lang="en-US" dirty="0"/>
          </a:p>
        </p:txBody>
      </p:sp>
      <p:sp>
        <p:nvSpPr>
          <p:cNvPr id="9" name="Content Placeholder 8"/>
          <p:cNvSpPr>
            <a:spLocks noGrp="1"/>
          </p:cNvSpPr>
          <p:nvPr>
            <p:ph sz="quarter" idx="4"/>
          </p:nvPr>
        </p:nvSpPr>
        <p:spPr/>
        <p:txBody>
          <a:bodyPr>
            <a:normAutofit/>
          </a:bodyPr>
          <a:lstStyle/>
          <a:p>
            <a:r>
              <a:rPr lang="en-US" dirty="0" smtClean="0">
                <a:solidFill>
                  <a:srgbClr val="1F497D"/>
                </a:solidFill>
              </a:rPr>
              <a:t>Metro Population</a:t>
            </a:r>
          </a:p>
          <a:p>
            <a:pPr lvl="1"/>
            <a:r>
              <a:rPr lang="en-US" dirty="0" smtClean="0">
                <a:solidFill>
                  <a:srgbClr val="1F497D"/>
                </a:solidFill>
              </a:rPr>
              <a:t>2.8 million</a:t>
            </a:r>
          </a:p>
          <a:p>
            <a:r>
              <a:rPr lang="en-US" dirty="0" smtClean="0">
                <a:solidFill>
                  <a:srgbClr val="1F497D"/>
                </a:solidFill>
              </a:rPr>
              <a:t>Health insurance</a:t>
            </a:r>
          </a:p>
          <a:p>
            <a:pPr lvl="1"/>
            <a:r>
              <a:rPr lang="en-US" dirty="0" smtClean="0">
                <a:solidFill>
                  <a:srgbClr val="1F497D"/>
                </a:solidFill>
              </a:rPr>
              <a:t>10% uninsured</a:t>
            </a:r>
          </a:p>
          <a:p>
            <a:pPr lvl="1"/>
            <a:r>
              <a:rPr lang="en-US" dirty="0" smtClean="0">
                <a:solidFill>
                  <a:srgbClr val="1F497D"/>
                </a:solidFill>
              </a:rPr>
              <a:t>Higher among minorities</a:t>
            </a:r>
          </a:p>
          <a:p>
            <a:r>
              <a:rPr lang="en-US" dirty="0" smtClean="0">
                <a:solidFill>
                  <a:srgbClr val="1F497D"/>
                </a:solidFill>
              </a:rPr>
              <a:t>STD Clinic</a:t>
            </a:r>
          </a:p>
          <a:p>
            <a:pPr lvl="1"/>
            <a:r>
              <a:rPr lang="en-US" dirty="0" smtClean="0">
                <a:solidFill>
                  <a:srgbClr val="1F497D"/>
                </a:solidFill>
              </a:rPr>
              <a:t>Denver Metro Health</a:t>
            </a:r>
          </a:p>
          <a:p>
            <a:pPr lvl="1"/>
            <a:r>
              <a:rPr lang="en-US" sz="4400" dirty="0" smtClean="0">
                <a:solidFill>
                  <a:srgbClr val="1F497D"/>
                </a:solidFill>
              </a:rPr>
              <a:t>15,000</a:t>
            </a:r>
            <a:r>
              <a:rPr lang="en-US" dirty="0" smtClean="0">
                <a:solidFill>
                  <a:srgbClr val="1F497D"/>
                </a:solidFill>
              </a:rPr>
              <a:t> visits/year</a:t>
            </a:r>
          </a:p>
        </p:txBody>
      </p:sp>
      <p:sp>
        <p:nvSpPr>
          <p:cNvPr id="10" name="Slide Number Placeholder 9"/>
          <p:cNvSpPr>
            <a:spLocks noGrp="1"/>
          </p:cNvSpPr>
          <p:nvPr>
            <p:ph type="sldNum" sz="quarter" idx="12"/>
          </p:nvPr>
        </p:nvSpPr>
        <p:spPr/>
        <p:txBody>
          <a:bodyPr/>
          <a:lstStyle/>
          <a:p>
            <a:fld id="{65365F24-F3EB-4448-BB3A-68B03C5ECF5C}"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solidFill>
                  <a:srgbClr val="1F497D"/>
                </a:solidFill>
              </a:rPr>
              <a:t>Effect of ACA</a:t>
            </a:r>
            <a:br>
              <a:rPr lang="en-US" dirty="0" smtClean="0">
                <a:solidFill>
                  <a:srgbClr val="1F497D"/>
                </a:solidFill>
              </a:rPr>
            </a:br>
            <a:r>
              <a:rPr lang="en-US" dirty="0" smtClean="0">
                <a:solidFill>
                  <a:srgbClr val="1F497D"/>
                </a:solidFill>
              </a:rPr>
              <a:t>Denver Metro Health Clinic, 2013-2014 </a:t>
            </a:r>
            <a:endParaRPr lang="en-US" dirty="0">
              <a:solidFill>
                <a:srgbClr val="1F497D"/>
              </a:solidFill>
            </a:endParaRPr>
          </a:p>
        </p:txBody>
      </p:sp>
      <p:pic>
        <p:nvPicPr>
          <p:cNvPr id="8" name="Picture 7"/>
          <p:cNvPicPr>
            <a:picLocks noChangeAspect="1"/>
          </p:cNvPicPr>
          <p:nvPr/>
        </p:nvPicPr>
        <p:blipFill>
          <a:blip r:embed="rId2">
            <a:lum contrast="32000"/>
          </a:blip>
          <a:stretch>
            <a:fillRect/>
          </a:stretch>
        </p:blipFill>
        <p:spPr>
          <a:xfrm>
            <a:off x="716977" y="1909326"/>
            <a:ext cx="7609528" cy="4237641"/>
          </a:xfrm>
          <a:prstGeom prst="rect">
            <a:avLst/>
          </a:prstGeom>
        </p:spPr>
      </p:pic>
      <p:sp>
        <p:nvSpPr>
          <p:cNvPr id="9" name="TextBox 8"/>
          <p:cNvSpPr txBox="1"/>
          <p:nvPr/>
        </p:nvSpPr>
        <p:spPr>
          <a:xfrm>
            <a:off x="20486" y="6535331"/>
            <a:ext cx="4967451" cy="369332"/>
          </a:xfrm>
          <a:prstGeom prst="rect">
            <a:avLst/>
          </a:prstGeom>
          <a:noFill/>
        </p:spPr>
        <p:txBody>
          <a:bodyPr wrap="none" rtlCol="0">
            <a:spAutoFit/>
          </a:bodyPr>
          <a:lstStyle/>
          <a:p>
            <a:r>
              <a:rPr lang="en-US" dirty="0" err="1" smtClean="0"/>
              <a:t>Mettenbrink</a:t>
            </a:r>
            <a:r>
              <a:rPr lang="en-US" dirty="0" smtClean="0"/>
              <a:t> et al. Sex </a:t>
            </a:r>
            <a:r>
              <a:rPr lang="en-US" dirty="0" err="1" smtClean="0"/>
              <a:t>Transm</a:t>
            </a:r>
            <a:r>
              <a:rPr lang="en-US" dirty="0" smtClean="0"/>
              <a:t> </a:t>
            </a:r>
            <a:r>
              <a:rPr lang="en-US" dirty="0" err="1" smtClean="0"/>
              <a:t>Dis</a:t>
            </a:r>
            <a:r>
              <a:rPr lang="en-US" dirty="0" smtClean="0"/>
              <a:t> 2015;42:725-730 </a:t>
            </a:r>
            <a:endParaRPr lang="en-US" dirty="0"/>
          </a:p>
        </p:txBody>
      </p:sp>
      <p:sp>
        <p:nvSpPr>
          <p:cNvPr id="5" name="Slide Number Placeholder 4"/>
          <p:cNvSpPr>
            <a:spLocks noGrp="1"/>
          </p:cNvSpPr>
          <p:nvPr>
            <p:ph type="sldNum" sz="quarter" idx="12"/>
          </p:nvPr>
        </p:nvSpPr>
        <p:spPr/>
        <p:txBody>
          <a:bodyPr/>
          <a:lstStyle/>
          <a:p>
            <a:fld id="{65365F24-F3EB-4448-BB3A-68B03C5ECF5C}"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solidFill>
                  <a:srgbClr val="1F497D"/>
                </a:solidFill>
              </a:rPr>
              <a:t>Why Continued Need for STI Clinics?</a:t>
            </a:r>
            <a:endParaRPr lang="en-US" dirty="0">
              <a:solidFill>
                <a:srgbClr val="1F497D"/>
              </a:solidFill>
            </a:endParaRPr>
          </a:p>
        </p:txBody>
      </p:sp>
      <p:pic>
        <p:nvPicPr>
          <p:cNvPr id="11" name="Picture 10"/>
          <p:cNvPicPr>
            <a:picLocks noChangeAspect="1"/>
          </p:cNvPicPr>
          <p:nvPr/>
        </p:nvPicPr>
        <p:blipFill>
          <a:blip r:embed="rId2">
            <a:lum contrast="38000"/>
          </a:blip>
          <a:stretch>
            <a:fillRect/>
          </a:stretch>
        </p:blipFill>
        <p:spPr>
          <a:xfrm>
            <a:off x="375940" y="1527685"/>
            <a:ext cx="8371162" cy="4571557"/>
          </a:xfrm>
          <a:prstGeom prst="rect">
            <a:avLst/>
          </a:prstGeom>
        </p:spPr>
      </p:pic>
      <p:sp>
        <p:nvSpPr>
          <p:cNvPr id="12" name="TextBox 11"/>
          <p:cNvSpPr txBox="1"/>
          <p:nvPr/>
        </p:nvSpPr>
        <p:spPr>
          <a:xfrm>
            <a:off x="20486" y="6535331"/>
            <a:ext cx="4967451" cy="369332"/>
          </a:xfrm>
          <a:prstGeom prst="rect">
            <a:avLst/>
          </a:prstGeom>
          <a:noFill/>
        </p:spPr>
        <p:txBody>
          <a:bodyPr wrap="none" rtlCol="0">
            <a:spAutoFit/>
          </a:bodyPr>
          <a:lstStyle/>
          <a:p>
            <a:r>
              <a:rPr lang="en-US" dirty="0" err="1" smtClean="0"/>
              <a:t>Mettenbrink</a:t>
            </a:r>
            <a:r>
              <a:rPr lang="en-US" dirty="0" smtClean="0"/>
              <a:t> et al. Sex </a:t>
            </a:r>
            <a:r>
              <a:rPr lang="en-US" dirty="0" err="1" smtClean="0"/>
              <a:t>Transm</a:t>
            </a:r>
            <a:r>
              <a:rPr lang="en-US" dirty="0" smtClean="0"/>
              <a:t> </a:t>
            </a:r>
            <a:r>
              <a:rPr lang="en-US" dirty="0" err="1" smtClean="0"/>
              <a:t>Dis</a:t>
            </a:r>
            <a:r>
              <a:rPr lang="en-US" dirty="0" smtClean="0"/>
              <a:t> 2015;42:725-730 </a:t>
            </a:r>
            <a:endParaRPr lang="en-US" dirty="0"/>
          </a:p>
        </p:txBody>
      </p:sp>
      <p:sp>
        <p:nvSpPr>
          <p:cNvPr id="5" name="Slide Number Placeholder 4"/>
          <p:cNvSpPr>
            <a:spLocks noGrp="1"/>
          </p:cNvSpPr>
          <p:nvPr>
            <p:ph type="sldNum" sz="quarter" idx="12"/>
          </p:nvPr>
        </p:nvSpPr>
        <p:spPr/>
        <p:txBody>
          <a:bodyPr/>
          <a:lstStyle/>
          <a:p>
            <a:fld id="{65365F24-F3EB-4448-BB3A-68B03C5ECF5C}"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STI Care Models</a:t>
            </a:r>
            <a:endParaRPr lang="en-US" dirty="0">
              <a:solidFill>
                <a:srgbClr val="1F497D"/>
              </a:solidFill>
            </a:endParaRPr>
          </a:p>
        </p:txBody>
      </p:sp>
      <p:sp>
        <p:nvSpPr>
          <p:cNvPr id="3" name="Text Placeholder 2"/>
          <p:cNvSpPr>
            <a:spLocks noGrp="1"/>
          </p:cNvSpPr>
          <p:nvPr>
            <p:ph type="body" idx="1"/>
          </p:nvPr>
        </p:nvSpPr>
        <p:spPr/>
        <p:txBody>
          <a:bodyPr/>
          <a:lstStyle/>
          <a:p>
            <a:r>
              <a:rPr lang="en-US" dirty="0" smtClean="0">
                <a:solidFill>
                  <a:srgbClr val="1F497D"/>
                </a:solidFill>
              </a:rPr>
              <a:t>Private</a:t>
            </a:r>
            <a:endParaRPr lang="en-US" dirty="0">
              <a:solidFill>
                <a:srgbClr val="1F497D"/>
              </a:solidFill>
            </a:endParaRPr>
          </a:p>
        </p:txBody>
      </p:sp>
      <p:sp>
        <p:nvSpPr>
          <p:cNvPr id="4" name="Content Placeholder 3"/>
          <p:cNvSpPr>
            <a:spLocks noGrp="1"/>
          </p:cNvSpPr>
          <p:nvPr>
            <p:ph sz="half" idx="2"/>
          </p:nvPr>
        </p:nvSpPr>
        <p:spPr/>
        <p:txBody>
          <a:bodyPr/>
          <a:lstStyle/>
          <a:p>
            <a:r>
              <a:rPr lang="en-US" dirty="0" smtClean="0">
                <a:solidFill>
                  <a:srgbClr val="1F497D"/>
                </a:solidFill>
              </a:rPr>
              <a:t>Pros</a:t>
            </a:r>
          </a:p>
          <a:p>
            <a:pPr lvl="1"/>
            <a:r>
              <a:rPr lang="en-US" dirty="0" smtClean="0">
                <a:solidFill>
                  <a:srgbClr val="1F497D"/>
                </a:solidFill>
              </a:rPr>
              <a:t>High coverage</a:t>
            </a:r>
          </a:p>
          <a:p>
            <a:pPr lvl="1"/>
            <a:r>
              <a:rPr lang="en-US" dirty="0" smtClean="0">
                <a:solidFill>
                  <a:srgbClr val="1F497D"/>
                </a:solidFill>
              </a:rPr>
              <a:t>Can easily provide basic STI screening services</a:t>
            </a:r>
          </a:p>
          <a:p>
            <a:r>
              <a:rPr lang="en-US" dirty="0" smtClean="0">
                <a:solidFill>
                  <a:srgbClr val="1F497D"/>
                </a:solidFill>
              </a:rPr>
              <a:t>Cons</a:t>
            </a:r>
          </a:p>
          <a:p>
            <a:pPr lvl="1"/>
            <a:r>
              <a:rPr lang="en-US" dirty="0" smtClean="0">
                <a:solidFill>
                  <a:srgbClr val="1F497D"/>
                </a:solidFill>
              </a:rPr>
              <a:t>Most patients not at high risk</a:t>
            </a:r>
          </a:p>
          <a:p>
            <a:pPr lvl="1"/>
            <a:r>
              <a:rPr lang="en-US" dirty="0" err="1" smtClean="0">
                <a:solidFill>
                  <a:srgbClr val="1F497D"/>
                </a:solidFill>
              </a:rPr>
              <a:t>STIs</a:t>
            </a:r>
            <a:r>
              <a:rPr lang="en-US" dirty="0" smtClean="0">
                <a:solidFill>
                  <a:srgbClr val="1F497D"/>
                </a:solidFill>
              </a:rPr>
              <a:t> not a priority</a:t>
            </a:r>
          </a:p>
          <a:p>
            <a:pPr lvl="1"/>
            <a:r>
              <a:rPr lang="en-US" dirty="0" smtClean="0">
                <a:solidFill>
                  <a:srgbClr val="1F497D"/>
                </a:solidFill>
              </a:rPr>
              <a:t>Lack of expertise</a:t>
            </a:r>
          </a:p>
          <a:p>
            <a:r>
              <a:rPr lang="en-US" dirty="0" smtClean="0">
                <a:solidFill>
                  <a:srgbClr val="1F497D"/>
                </a:solidFill>
              </a:rPr>
              <a:t>Public Health Impact</a:t>
            </a:r>
          </a:p>
          <a:p>
            <a:pPr lvl="1"/>
            <a:r>
              <a:rPr lang="en-US" dirty="0" smtClean="0">
                <a:solidFill>
                  <a:srgbClr val="1F497D"/>
                </a:solidFill>
              </a:rPr>
              <a:t>Generalized epidemics</a:t>
            </a:r>
          </a:p>
          <a:p>
            <a:pPr lvl="2"/>
            <a:endParaRPr lang="en-US" dirty="0">
              <a:solidFill>
                <a:srgbClr val="1F497D"/>
              </a:solidFill>
            </a:endParaRPr>
          </a:p>
        </p:txBody>
      </p:sp>
      <p:sp>
        <p:nvSpPr>
          <p:cNvPr id="5" name="Text Placeholder 4"/>
          <p:cNvSpPr>
            <a:spLocks noGrp="1"/>
          </p:cNvSpPr>
          <p:nvPr>
            <p:ph type="body" sz="quarter" idx="3"/>
          </p:nvPr>
        </p:nvSpPr>
        <p:spPr/>
        <p:txBody>
          <a:bodyPr/>
          <a:lstStyle/>
          <a:p>
            <a:r>
              <a:rPr lang="en-US" dirty="0" smtClean="0">
                <a:solidFill>
                  <a:srgbClr val="1F497D"/>
                </a:solidFill>
              </a:rPr>
              <a:t>Public</a:t>
            </a:r>
            <a:endParaRPr lang="en-US" dirty="0">
              <a:solidFill>
                <a:srgbClr val="1F497D"/>
              </a:solidFill>
            </a:endParaRPr>
          </a:p>
        </p:txBody>
      </p:sp>
      <p:sp>
        <p:nvSpPr>
          <p:cNvPr id="6" name="Content Placeholder 5"/>
          <p:cNvSpPr>
            <a:spLocks noGrp="1"/>
          </p:cNvSpPr>
          <p:nvPr>
            <p:ph sz="quarter" idx="4"/>
          </p:nvPr>
        </p:nvSpPr>
        <p:spPr/>
        <p:txBody>
          <a:bodyPr/>
          <a:lstStyle/>
          <a:p>
            <a:r>
              <a:rPr lang="en-US" dirty="0" smtClean="0">
                <a:solidFill>
                  <a:srgbClr val="1F497D"/>
                </a:solidFill>
              </a:rPr>
              <a:t>Pros</a:t>
            </a:r>
          </a:p>
          <a:p>
            <a:pPr lvl="1"/>
            <a:r>
              <a:rPr lang="en-US" dirty="0" smtClean="0">
                <a:solidFill>
                  <a:srgbClr val="1F497D"/>
                </a:solidFill>
              </a:rPr>
              <a:t>Serve high-risk populations</a:t>
            </a:r>
          </a:p>
          <a:p>
            <a:pPr lvl="1"/>
            <a:r>
              <a:rPr lang="en-US" dirty="0" smtClean="0">
                <a:solidFill>
                  <a:srgbClr val="1F497D"/>
                </a:solidFill>
              </a:rPr>
              <a:t>Diagnose and treat large numbers of </a:t>
            </a:r>
            <a:r>
              <a:rPr lang="en-US" dirty="0" err="1" smtClean="0">
                <a:solidFill>
                  <a:srgbClr val="1F497D"/>
                </a:solidFill>
              </a:rPr>
              <a:t>STIs</a:t>
            </a:r>
            <a:endParaRPr lang="en-US" dirty="0" smtClean="0">
              <a:solidFill>
                <a:srgbClr val="1F497D"/>
              </a:solidFill>
            </a:endParaRPr>
          </a:p>
          <a:p>
            <a:pPr lvl="1"/>
            <a:r>
              <a:rPr lang="en-US" dirty="0" smtClean="0">
                <a:solidFill>
                  <a:srgbClr val="1F497D"/>
                </a:solidFill>
              </a:rPr>
              <a:t>High level of expertise</a:t>
            </a:r>
          </a:p>
          <a:p>
            <a:r>
              <a:rPr lang="en-US" dirty="0" smtClean="0">
                <a:solidFill>
                  <a:srgbClr val="1F497D"/>
                </a:solidFill>
              </a:rPr>
              <a:t>Cons</a:t>
            </a:r>
          </a:p>
          <a:p>
            <a:pPr lvl="1"/>
            <a:r>
              <a:rPr lang="en-US" dirty="0" smtClean="0">
                <a:solidFill>
                  <a:srgbClr val="1F497D"/>
                </a:solidFill>
              </a:rPr>
              <a:t>Low coverage</a:t>
            </a:r>
          </a:p>
          <a:p>
            <a:pPr lvl="1"/>
            <a:r>
              <a:rPr lang="en-US" dirty="0" smtClean="0">
                <a:solidFill>
                  <a:srgbClr val="1F497D"/>
                </a:solidFill>
              </a:rPr>
              <a:t>Stigma</a:t>
            </a:r>
          </a:p>
          <a:p>
            <a:r>
              <a:rPr lang="en-US" dirty="0" smtClean="0">
                <a:solidFill>
                  <a:srgbClr val="1F497D"/>
                </a:solidFill>
              </a:rPr>
              <a:t>Public Health Impact</a:t>
            </a:r>
          </a:p>
          <a:p>
            <a:pPr lvl="1"/>
            <a:r>
              <a:rPr lang="en-US" dirty="0" smtClean="0">
                <a:solidFill>
                  <a:srgbClr val="1F497D"/>
                </a:solidFill>
              </a:rPr>
              <a:t>Concentrated epidemics</a:t>
            </a:r>
          </a:p>
        </p:txBody>
      </p:sp>
      <p:sp>
        <p:nvSpPr>
          <p:cNvPr id="7" name="Slide Number Placeholder 6"/>
          <p:cNvSpPr>
            <a:spLocks noGrp="1"/>
          </p:cNvSpPr>
          <p:nvPr>
            <p:ph type="sldNum" sz="quarter" idx="12"/>
          </p:nvPr>
        </p:nvSpPr>
        <p:spPr/>
        <p:txBody>
          <a:bodyPr/>
          <a:lstStyle/>
          <a:p>
            <a:fld id="{65365F24-F3EB-4448-BB3A-68B03C5ECF5C}"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Concentrated Epidemics</a:t>
            </a:r>
            <a:endParaRPr lang="en-US" dirty="0">
              <a:solidFill>
                <a:srgbClr val="1F497D"/>
              </a:solidFill>
            </a:endParaRPr>
          </a:p>
        </p:txBody>
      </p:sp>
      <p:sp>
        <p:nvSpPr>
          <p:cNvPr id="3" name="Content Placeholder 2"/>
          <p:cNvSpPr>
            <a:spLocks noGrp="1"/>
          </p:cNvSpPr>
          <p:nvPr>
            <p:ph sz="half" idx="1"/>
          </p:nvPr>
        </p:nvSpPr>
        <p:spPr/>
        <p:txBody>
          <a:bodyPr/>
          <a:lstStyle/>
          <a:p>
            <a:r>
              <a:rPr lang="en-US" sz="4000" dirty="0" smtClean="0">
                <a:solidFill>
                  <a:srgbClr val="1F497D"/>
                </a:solidFill>
              </a:rPr>
              <a:t>HIV</a:t>
            </a:r>
          </a:p>
          <a:p>
            <a:r>
              <a:rPr lang="en-US" sz="4000" dirty="0" smtClean="0">
                <a:solidFill>
                  <a:srgbClr val="1F497D"/>
                </a:solidFill>
              </a:rPr>
              <a:t>Syphilis</a:t>
            </a:r>
          </a:p>
          <a:p>
            <a:r>
              <a:rPr lang="en-US" sz="4000" dirty="0" smtClean="0">
                <a:solidFill>
                  <a:srgbClr val="1F497D"/>
                </a:solidFill>
              </a:rPr>
              <a:t>Gonorrhea</a:t>
            </a:r>
          </a:p>
          <a:p>
            <a:r>
              <a:rPr lang="en-US" sz="4000" dirty="0" smtClean="0">
                <a:solidFill>
                  <a:srgbClr val="1F497D"/>
                </a:solidFill>
              </a:rPr>
              <a:t>LGV</a:t>
            </a:r>
          </a:p>
          <a:p>
            <a:r>
              <a:rPr lang="en-US" sz="4000" dirty="0" smtClean="0">
                <a:solidFill>
                  <a:srgbClr val="1F497D"/>
                </a:solidFill>
              </a:rPr>
              <a:t>Hepatitis C</a:t>
            </a:r>
          </a:p>
          <a:p>
            <a:endParaRPr lang="en-US" sz="4000" dirty="0">
              <a:solidFill>
                <a:srgbClr val="1F497D"/>
              </a:solidFill>
            </a:endParaRPr>
          </a:p>
        </p:txBody>
      </p:sp>
      <p:sp>
        <p:nvSpPr>
          <p:cNvPr id="4" name="Content Placeholder 3"/>
          <p:cNvSpPr>
            <a:spLocks noGrp="1"/>
          </p:cNvSpPr>
          <p:nvPr>
            <p:ph sz="half" idx="2"/>
          </p:nvPr>
        </p:nvSpPr>
        <p:spPr>
          <a:xfrm>
            <a:off x="3429000" y="1600200"/>
            <a:ext cx="5257800" cy="4525963"/>
          </a:xfrm>
        </p:spPr>
        <p:txBody>
          <a:bodyPr/>
          <a:lstStyle/>
          <a:p>
            <a:r>
              <a:rPr lang="en-US" dirty="0" smtClean="0"/>
              <a:t>Most of these infections are overlapping epidemics among populations that STD clinics have access to:</a:t>
            </a:r>
          </a:p>
          <a:p>
            <a:pPr lvl="1"/>
            <a:r>
              <a:rPr lang="en-US" dirty="0" smtClean="0"/>
              <a:t>MSM </a:t>
            </a:r>
          </a:p>
          <a:p>
            <a:pPr lvl="1"/>
            <a:r>
              <a:rPr lang="en-US" dirty="0" smtClean="0"/>
              <a:t>Sex workers</a:t>
            </a:r>
          </a:p>
          <a:p>
            <a:pPr lvl="1"/>
            <a:r>
              <a:rPr lang="en-US" dirty="0" smtClean="0"/>
              <a:t>Injection drug  users</a:t>
            </a:r>
          </a:p>
          <a:p>
            <a:pPr lvl="1"/>
            <a:r>
              <a:rPr lang="en-US" dirty="0" smtClean="0"/>
              <a:t>Other high risk populations</a:t>
            </a:r>
          </a:p>
        </p:txBody>
      </p:sp>
      <p:sp>
        <p:nvSpPr>
          <p:cNvPr id="5" name="Slide Number Placeholder 4"/>
          <p:cNvSpPr>
            <a:spLocks noGrp="1"/>
          </p:cNvSpPr>
          <p:nvPr>
            <p:ph type="sldNum" sz="quarter" idx="12"/>
          </p:nvPr>
        </p:nvSpPr>
        <p:spPr/>
        <p:txBody>
          <a:bodyPr/>
          <a:lstStyle/>
          <a:p>
            <a:fld id="{65365F24-F3EB-4448-BB3A-68B03C5ECF5C}" type="slidenum">
              <a:rPr lang="en-US" smtClean="0"/>
              <a:pPr/>
              <a:t>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Disclosures</a:t>
            </a:r>
            <a:endParaRPr lang="en-US" dirty="0">
              <a:solidFill>
                <a:srgbClr val="1F497D"/>
              </a:solidFill>
            </a:endParaRPr>
          </a:p>
        </p:txBody>
      </p:sp>
      <p:sp>
        <p:nvSpPr>
          <p:cNvPr id="3" name="Content Placeholder 2"/>
          <p:cNvSpPr>
            <a:spLocks noGrp="1"/>
          </p:cNvSpPr>
          <p:nvPr>
            <p:ph idx="1"/>
          </p:nvPr>
        </p:nvSpPr>
        <p:spPr>
          <a:xfrm>
            <a:off x="457200" y="1583705"/>
            <a:ext cx="8229600" cy="4525963"/>
          </a:xfrm>
        </p:spPr>
        <p:txBody>
          <a:bodyPr/>
          <a:lstStyle/>
          <a:p>
            <a:pPr>
              <a:buNone/>
            </a:pPr>
            <a:r>
              <a:rPr lang="en-US" dirty="0" smtClean="0">
                <a:solidFill>
                  <a:schemeClr val="tx2"/>
                </a:solidFill>
              </a:rPr>
              <a:t>I am an independent consultant with funding from:</a:t>
            </a:r>
          </a:p>
          <a:p>
            <a:pPr lvl="1"/>
            <a:r>
              <a:rPr lang="en-US" dirty="0" smtClean="0">
                <a:solidFill>
                  <a:schemeClr val="tx2"/>
                </a:solidFill>
              </a:rPr>
              <a:t>Denver Public Health Department, USA</a:t>
            </a:r>
          </a:p>
          <a:p>
            <a:pPr lvl="1"/>
            <a:r>
              <a:rPr lang="en-US" dirty="0" smtClean="0">
                <a:solidFill>
                  <a:schemeClr val="tx2"/>
                </a:solidFill>
              </a:rPr>
              <a:t>University of Washington, Seattle, USA</a:t>
            </a:r>
          </a:p>
          <a:p>
            <a:pPr lvl="1"/>
            <a:r>
              <a:rPr lang="en-US" dirty="0" smtClean="0">
                <a:solidFill>
                  <a:schemeClr val="tx2"/>
                </a:solidFill>
              </a:rPr>
              <a:t>National Coalition of STD Directors, USA</a:t>
            </a:r>
          </a:p>
          <a:p>
            <a:pPr lvl="1"/>
            <a:r>
              <a:rPr lang="en-US" dirty="0" smtClean="0">
                <a:solidFill>
                  <a:schemeClr val="tx2"/>
                </a:solidFill>
              </a:rPr>
              <a:t>Gilead Sciences, USA</a:t>
            </a:r>
            <a:endParaRPr lang="en-US" dirty="0">
              <a:solidFill>
                <a:schemeClr val="tx2"/>
              </a:solidFill>
            </a:endParaRPr>
          </a:p>
        </p:txBody>
      </p:sp>
      <p:sp>
        <p:nvSpPr>
          <p:cNvPr id="4" name="Slide Number Placeholder 3"/>
          <p:cNvSpPr>
            <a:spLocks noGrp="1"/>
          </p:cNvSpPr>
          <p:nvPr>
            <p:ph type="sldNum" sz="quarter" idx="12"/>
          </p:nvPr>
        </p:nvSpPr>
        <p:spPr/>
        <p:txBody>
          <a:bodyPr/>
          <a:lstStyle/>
          <a:p>
            <a:fld id="{65365F24-F3EB-4448-BB3A-68B03C5ECF5C}"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8-07-17 at 8.41.31 AM.png"/>
          <p:cNvPicPr>
            <a:picLocks noChangeAspect="1"/>
          </p:cNvPicPr>
          <p:nvPr/>
        </p:nvPicPr>
        <p:blipFill>
          <a:blip r:embed="rId2"/>
          <a:stretch>
            <a:fillRect/>
          </a:stretch>
        </p:blipFill>
        <p:spPr>
          <a:xfrm>
            <a:off x="-2746" y="-20821"/>
            <a:ext cx="9107858" cy="6858000"/>
          </a:xfrm>
          <a:prstGeom prst="rect">
            <a:avLst/>
          </a:prstGeom>
        </p:spPr>
      </p:pic>
      <p:sp>
        <p:nvSpPr>
          <p:cNvPr id="3" name="Slide Number Placeholder 2"/>
          <p:cNvSpPr>
            <a:spLocks noGrp="1"/>
          </p:cNvSpPr>
          <p:nvPr>
            <p:ph type="sldNum" sz="quarter" idx="12"/>
          </p:nvPr>
        </p:nvSpPr>
        <p:spPr/>
        <p:txBody>
          <a:bodyPr/>
          <a:lstStyle/>
          <a:p>
            <a:fld id="{65365F24-F3EB-4448-BB3A-68B03C5ECF5C}" type="slidenum">
              <a:rPr lang="en-US" smtClean="0"/>
              <a:pPr/>
              <a:t>20</a:t>
            </a:fld>
            <a:endParaRPr lang="en-US"/>
          </a:p>
        </p:txBody>
      </p:sp>
      <p:sp>
        <p:nvSpPr>
          <p:cNvPr id="4" name="TextBox 3"/>
          <p:cNvSpPr txBox="1"/>
          <p:nvPr/>
        </p:nvSpPr>
        <p:spPr>
          <a:xfrm>
            <a:off x="230920" y="1319643"/>
            <a:ext cx="1954381" cy="646331"/>
          </a:xfrm>
          <a:prstGeom prst="rect">
            <a:avLst/>
          </a:prstGeom>
          <a:noFill/>
        </p:spPr>
        <p:txBody>
          <a:bodyPr wrap="none" rtlCol="0">
            <a:spAutoFit/>
          </a:bodyPr>
          <a:lstStyle/>
          <a:p>
            <a:r>
              <a:rPr lang="en-US" dirty="0" smtClean="0"/>
              <a:t>Courtesy:</a:t>
            </a:r>
          </a:p>
          <a:p>
            <a:r>
              <a:rPr lang="en-US" dirty="0" smtClean="0"/>
              <a:t>Christopher Fairley</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solidFill>
                  <a:srgbClr val="1F497D"/>
                </a:solidFill>
              </a:rPr>
              <a:t>The View From Melbourne</a:t>
            </a:r>
            <a:endParaRPr lang="en-US" dirty="0">
              <a:solidFill>
                <a:srgbClr val="1F497D"/>
              </a:solidFill>
            </a:endParaRPr>
          </a:p>
        </p:txBody>
      </p:sp>
      <p:pic>
        <p:nvPicPr>
          <p:cNvPr id="5" name="Content Placeholder 4" descr="melbourne 2.jpg"/>
          <p:cNvPicPr>
            <a:picLocks noGrp="1" noChangeAspect="1"/>
          </p:cNvPicPr>
          <p:nvPr>
            <p:ph sz="half" idx="1"/>
          </p:nvPr>
        </p:nvPicPr>
        <p:blipFill>
          <a:blip r:embed="rId2"/>
          <a:srcRect l="-8230" r="-8230"/>
          <a:stretch>
            <a:fillRect/>
          </a:stretch>
        </p:blipFill>
        <p:spPr/>
      </p:pic>
      <p:sp>
        <p:nvSpPr>
          <p:cNvPr id="4" name="Content Placeholder 3"/>
          <p:cNvSpPr>
            <a:spLocks noGrp="1"/>
          </p:cNvSpPr>
          <p:nvPr>
            <p:ph sz="half" idx="2"/>
          </p:nvPr>
        </p:nvSpPr>
        <p:spPr/>
        <p:txBody>
          <a:bodyPr/>
          <a:lstStyle/>
          <a:p>
            <a:r>
              <a:rPr lang="en-US" dirty="0" smtClean="0">
                <a:solidFill>
                  <a:srgbClr val="1F497D"/>
                </a:solidFill>
              </a:rPr>
              <a:t>Metro Population</a:t>
            </a:r>
          </a:p>
          <a:p>
            <a:pPr lvl="1"/>
            <a:r>
              <a:rPr lang="en-US" dirty="0" smtClean="0">
                <a:solidFill>
                  <a:srgbClr val="1F497D"/>
                </a:solidFill>
              </a:rPr>
              <a:t>5.5 Million</a:t>
            </a:r>
          </a:p>
          <a:p>
            <a:r>
              <a:rPr lang="en-US" dirty="0" smtClean="0">
                <a:solidFill>
                  <a:srgbClr val="1F497D"/>
                </a:solidFill>
              </a:rPr>
              <a:t>Health insurance</a:t>
            </a:r>
          </a:p>
          <a:p>
            <a:pPr lvl="1"/>
            <a:r>
              <a:rPr lang="en-US" dirty="0" smtClean="0">
                <a:solidFill>
                  <a:srgbClr val="1F497D"/>
                </a:solidFill>
              </a:rPr>
              <a:t>Universal (Medicare)</a:t>
            </a:r>
          </a:p>
          <a:p>
            <a:r>
              <a:rPr lang="en-US" dirty="0" smtClean="0">
                <a:solidFill>
                  <a:srgbClr val="1F497D"/>
                </a:solidFill>
              </a:rPr>
              <a:t>STD Clinic</a:t>
            </a:r>
          </a:p>
          <a:p>
            <a:pPr lvl="1"/>
            <a:r>
              <a:rPr lang="en-US" dirty="0" smtClean="0">
                <a:solidFill>
                  <a:srgbClr val="1F497D"/>
                </a:solidFill>
              </a:rPr>
              <a:t>Melbourne Sexual Health Centre</a:t>
            </a:r>
          </a:p>
          <a:p>
            <a:pPr lvl="1"/>
            <a:r>
              <a:rPr lang="en-US" dirty="0" smtClean="0">
                <a:solidFill>
                  <a:srgbClr val="1F497D"/>
                </a:solidFill>
              </a:rPr>
              <a:t>50,000 patients /yr</a:t>
            </a:r>
          </a:p>
          <a:p>
            <a:endParaRPr lang="en-US" dirty="0" smtClean="0">
              <a:solidFill>
                <a:srgbClr val="1F497D"/>
              </a:solidFill>
            </a:endParaRPr>
          </a:p>
          <a:p>
            <a:endParaRPr lang="en-US" dirty="0">
              <a:solidFill>
                <a:srgbClr val="1F497D"/>
              </a:solidFill>
            </a:endParaRPr>
          </a:p>
        </p:txBody>
      </p:sp>
      <p:sp>
        <p:nvSpPr>
          <p:cNvPr id="6" name="Slide Number Placeholder 5"/>
          <p:cNvSpPr>
            <a:spLocks noGrp="1"/>
          </p:cNvSpPr>
          <p:nvPr>
            <p:ph type="sldNum" sz="quarter" idx="12"/>
          </p:nvPr>
        </p:nvSpPr>
        <p:spPr/>
        <p:txBody>
          <a:bodyPr/>
          <a:lstStyle/>
          <a:p>
            <a:fld id="{65365F24-F3EB-4448-BB3A-68B03C5ECF5C}"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solidFill>
                  <a:srgbClr val="1F497D"/>
                </a:solidFill>
              </a:rPr>
              <a:t>Why Do We Need STD Clinics?</a:t>
            </a:r>
            <a:endParaRPr lang="en-US" dirty="0">
              <a:solidFill>
                <a:srgbClr val="1F497D"/>
              </a:solidFill>
            </a:endParaRPr>
          </a:p>
        </p:txBody>
      </p:sp>
      <p:sp>
        <p:nvSpPr>
          <p:cNvPr id="6" name="Content Placeholder 5"/>
          <p:cNvSpPr>
            <a:spLocks noGrp="1"/>
          </p:cNvSpPr>
          <p:nvPr>
            <p:ph idx="1"/>
          </p:nvPr>
        </p:nvSpPr>
        <p:spPr>
          <a:xfrm>
            <a:off x="473694" y="1600200"/>
            <a:ext cx="8229600" cy="4756150"/>
          </a:xfrm>
        </p:spPr>
        <p:txBody>
          <a:bodyPr>
            <a:normAutofit fontScale="77500" lnSpcReduction="20000"/>
          </a:bodyPr>
          <a:lstStyle/>
          <a:p>
            <a:r>
              <a:rPr lang="en-US" dirty="0" smtClean="0">
                <a:solidFill>
                  <a:srgbClr val="1F497D"/>
                </a:solidFill>
              </a:rPr>
              <a:t>Serve populations at highest need</a:t>
            </a:r>
          </a:p>
          <a:p>
            <a:pPr lvl="1"/>
            <a:r>
              <a:rPr lang="en-US" dirty="0" smtClean="0">
                <a:solidFill>
                  <a:srgbClr val="1F497D"/>
                </a:solidFill>
              </a:rPr>
              <a:t>Public health impact</a:t>
            </a:r>
          </a:p>
          <a:p>
            <a:r>
              <a:rPr lang="en-US" dirty="0" smtClean="0">
                <a:solidFill>
                  <a:srgbClr val="1F497D"/>
                </a:solidFill>
              </a:rPr>
              <a:t>Sentinel surveillance</a:t>
            </a:r>
          </a:p>
          <a:p>
            <a:pPr lvl="1"/>
            <a:r>
              <a:rPr lang="en-US" dirty="0" smtClean="0">
                <a:solidFill>
                  <a:srgbClr val="1F497D"/>
                </a:solidFill>
              </a:rPr>
              <a:t>Trends among high-risk populations</a:t>
            </a:r>
          </a:p>
          <a:p>
            <a:pPr lvl="1"/>
            <a:r>
              <a:rPr lang="en-US" dirty="0" smtClean="0">
                <a:solidFill>
                  <a:srgbClr val="1F497D"/>
                </a:solidFill>
              </a:rPr>
              <a:t>Antimicrobial resistance</a:t>
            </a:r>
          </a:p>
          <a:p>
            <a:r>
              <a:rPr lang="en-US" dirty="0" smtClean="0">
                <a:solidFill>
                  <a:srgbClr val="1F497D"/>
                </a:solidFill>
              </a:rPr>
              <a:t>Clinical expertise</a:t>
            </a:r>
          </a:p>
          <a:p>
            <a:pPr lvl="1"/>
            <a:r>
              <a:rPr lang="en-US" dirty="0" smtClean="0">
                <a:solidFill>
                  <a:srgbClr val="1F497D"/>
                </a:solidFill>
              </a:rPr>
              <a:t>Diagnosis and treatment</a:t>
            </a:r>
          </a:p>
          <a:p>
            <a:pPr lvl="1"/>
            <a:r>
              <a:rPr lang="en-US" dirty="0" smtClean="0">
                <a:solidFill>
                  <a:srgbClr val="1F497D"/>
                </a:solidFill>
              </a:rPr>
              <a:t>Consultation</a:t>
            </a:r>
          </a:p>
          <a:p>
            <a:pPr lvl="1"/>
            <a:r>
              <a:rPr lang="en-US" dirty="0" smtClean="0">
                <a:solidFill>
                  <a:srgbClr val="1F497D"/>
                </a:solidFill>
              </a:rPr>
              <a:t>Training</a:t>
            </a:r>
          </a:p>
          <a:p>
            <a:r>
              <a:rPr lang="en-US" dirty="0" smtClean="0">
                <a:solidFill>
                  <a:srgbClr val="1F497D"/>
                </a:solidFill>
              </a:rPr>
              <a:t>Research</a:t>
            </a:r>
          </a:p>
          <a:p>
            <a:pPr lvl="1"/>
            <a:r>
              <a:rPr lang="en-US" dirty="0" smtClean="0">
                <a:solidFill>
                  <a:srgbClr val="1F497D"/>
                </a:solidFill>
              </a:rPr>
              <a:t>Public health</a:t>
            </a:r>
          </a:p>
          <a:p>
            <a:pPr lvl="1"/>
            <a:r>
              <a:rPr lang="en-US" dirty="0" smtClean="0">
                <a:solidFill>
                  <a:srgbClr val="1F497D"/>
                </a:solidFill>
              </a:rPr>
              <a:t>Academia</a:t>
            </a:r>
          </a:p>
          <a:p>
            <a:pPr lvl="1"/>
            <a:r>
              <a:rPr lang="en-US" dirty="0" smtClean="0">
                <a:solidFill>
                  <a:srgbClr val="1F497D"/>
                </a:solidFill>
              </a:rPr>
              <a:t>Industry</a:t>
            </a:r>
          </a:p>
          <a:p>
            <a:endParaRPr lang="en-US" dirty="0">
              <a:solidFill>
                <a:srgbClr val="1F497D"/>
              </a:solidFill>
            </a:endParaRPr>
          </a:p>
        </p:txBody>
      </p:sp>
      <p:sp>
        <p:nvSpPr>
          <p:cNvPr id="4" name="Slide Number Placeholder 3"/>
          <p:cNvSpPr>
            <a:spLocks noGrp="1"/>
          </p:cNvSpPr>
          <p:nvPr>
            <p:ph type="sldNum" sz="quarter" idx="12"/>
          </p:nvPr>
        </p:nvSpPr>
        <p:spPr/>
        <p:txBody>
          <a:bodyPr/>
          <a:lstStyle/>
          <a:p>
            <a:fld id="{65365F24-F3EB-4448-BB3A-68B03C5ECF5C}"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Other Models for STI Care</a:t>
            </a:r>
            <a:endParaRPr lang="en-US" dirty="0">
              <a:solidFill>
                <a:srgbClr val="1F497D"/>
              </a:solidFill>
            </a:endParaRPr>
          </a:p>
        </p:txBody>
      </p:sp>
      <p:sp>
        <p:nvSpPr>
          <p:cNvPr id="3" name="Content Placeholder 2"/>
          <p:cNvSpPr>
            <a:spLocks noGrp="1"/>
          </p:cNvSpPr>
          <p:nvPr>
            <p:ph idx="1"/>
          </p:nvPr>
        </p:nvSpPr>
        <p:spPr/>
        <p:txBody>
          <a:bodyPr>
            <a:normAutofit/>
          </a:bodyPr>
          <a:lstStyle/>
          <a:p>
            <a:r>
              <a:rPr lang="en-US" dirty="0" smtClean="0">
                <a:solidFill>
                  <a:srgbClr val="1F497D"/>
                </a:solidFill>
              </a:rPr>
              <a:t>Target demographics generally at highest risk for </a:t>
            </a:r>
            <a:r>
              <a:rPr lang="en-US" dirty="0" err="1" smtClean="0">
                <a:solidFill>
                  <a:srgbClr val="1F497D"/>
                </a:solidFill>
              </a:rPr>
              <a:t>STI’s</a:t>
            </a:r>
            <a:endParaRPr lang="en-US" dirty="0" smtClean="0">
              <a:solidFill>
                <a:srgbClr val="1F497D"/>
              </a:solidFill>
            </a:endParaRPr>
          </a:p>
          <a:p>
            <a:pPr lvl="1"/>
            <a:r>
              <a:rPr lang="en-US" dirty="0" smtClean="0">
                <a:solidFill>
                  <a:srgbClr val="1F497D"/>
                </a:solidFill>
              </a:rPr>
              <a:t>Correctional facilities</a:t>
            </a:r>
          </a:p>
          <a:p>
            <a:pPr lvl="1"/>
            <a:r>
              <a:rPr lang="en-US" dirty="0" smtClean="0">
                <a:solidFill>
                  <a:srgbClr val="1F497D"/>
                </a:solidFill>
              </a:rPr>
              <a:t>Family Planning and Women’s Care</a:t>
            </a:r>
          </a:p>
          <a:p>
            <a:pPr lvl="1"/>
            <a:r>
              <a:rPr lang="en-US" dirty="0" smtClean="0">
                <a:solidFill>
                  <a:srgbClr val="1F497D"/>
                </a:solidFill>
              </a:rPr>
              <a:t>School/College/University clinics</a:t>
            </a:r>
          </a:p>
          <a:p>
            <a:pPr lvl="1"/>
            <a:r>
              <a:rPr lang="en-US" dirty="0" smtClean="0">
                <a:solidFill>
                  <a:srgbClr val="1F497D"/>
                </a:solidFill>
              </a:rPr>
              <a:t>Indian Health Service</a:t>
            </a:r>
          </a:p>
          <a:p>
            <a:pPr lvl="1"/>
            <a:r>
              <a:rPr lang="en-US" dirty="0" smtClean="0">
                <a:solidFill>
                  <a:srgbClr val="1F497D"/>
                </a:solidFill>
              </a:rPr>
              <a:t>HIV Testing &amp; HIV care </a:t>
            </a:r>
            <a:r>
              <a:rPr lang="en-US" dirty="0" err="1" smtClean="0">
                <a:solidFill>
                  <a:srgbClr val="1F497D"/>
                </a:solidFill>
              </a:rPr>
              <a:t>setttings</a:t>
            </a:r>
            <a:endParaRPr lang="en-US" dirty="0" smtClean="0">
              <a:solidFill>
                <a:srgbClr val="1F497D"/>
              </a:solidFill>
            </a:endParaRPr>
          </a:p>
          <a:p>
            <a:pPr lvl="1"/>
            <a:r>
              <a:rPr lang="en-US" dirty="0" smtClean="0">
                <a:solidFill>
                  <a:srgbClr val="1F497D"/>
                </a:solidFill>
              </a:rPr>
              <a:t>GLBTQ care centers</a:t>
            </a:r>
          </a:p>
          <a:p>
            <a:pPr marL="971550" lvl="1" indent="-514350">
              <a:buFont typeface="+mj-lt"/>
              <a:buAutoNum type="arabicPeriod"/>
            </a:pPr>
            <a:endParaRPr lang="en-US" dirty="0">
              <a:solidFill>
                <a:srgbClr val="1F497D"/>
              </a:solidFill>
            </a:endParaRPr>
          </a:p>
        </p:txBody>
      </p:sp>
      <p:sp>
        <p:nvSpPr>
          <p:cNvPr id="4" name="Slide Number Placeholder 3"/>
          <p:cNvSpPr>
            <a:spLocks noGrp="1"/>
          </p:cNvSpPr>
          <p:nvPr>
            <p:ph type="sldNum" sz="quarter" idx="12"/>
          </p:nvPr>
        </p:nvSpPr>
        <p:spPr/>
        <p:txBody>
          <a:bodyPr/>
          <a:lstStyle/>
          <a:p>
            <a:fld id="{65365F24-F3EB-4448-BB3A-68B03C5ECF5C}"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GLBTQ Care</a:t>
            </a:r>
            <a:endParaRPr lang="en-US" dirty="0">
              <a:solidFill>
                <a:srgbClr val="1F497D"/>
              </a:solidFill>
            </a:endParaRPr>
          </a:p>
        </p:txBody>
      </p:sp>
      <p:sp>
        <p:nvSpPr>
          <p:cNvPr id="3" name="Content Placeholder 2"/>
          <p:cNvSpPr>
            <a:spLocks noGrp="1"/>
          </p:cNvSpPr>
          <p:nvPr>
            <p:ph idx="1"/>
          </p:nvPr>
        </p:nvSpPr>
        <p:spPr>
          <a:xfrm>
            <a:off x="457200" y="1537737"/>
            <a:ext cx="8229600" cy="4525963"/>
          </a:xfrm>
        </p:spPr>
        <p:txBody>
          <a:bodyPr>
            <a:normAutofit fontScale="92500" lnSpcReduction="10000"/>
          </a:bodyPr>
          <a:lstStyle/>
          <a:p>
            <a:r>
              <a:rPr lang="en-US" dirty="0" smtClean="0">
                <a:solidFill>
                  <a:schemeClr val="tx2"/>
                </a:solidFill>
              </a:rPr>
              <a:t>Initially focused on specific health needs of GLBTQ community, including </a:t>
            </a:r>
            <a:r>
              <a:rPr lang="en-US" dirty="0" err="1" smtClean="0">
                <a:solidFill>
                  <a:schemeClr val="tx2"/>
                </a:solidFill>
              </a:rPr>
              <a:t>STIs</a:t>
            </a:r>
            <a:endParaRPr lang="en-US" dirty="0" smtClean="0">
              <a:solidFill>
                <a:schemeClr val="tx2"/>
              </a:solidFill>
            </a:endParaRPr>
          </a:p>
          <a:p>
            <a:r>
              <a:rPr lang="en-US" dirty="0" smtClean="0">
                <a:solidFill>
                  <a:schemeClr val="tx2"/>
                </a:solidFill>
              </a:rPr>
              <a:t>Engaged in HIV care and prevention since early 1980s</a:t>
            </a:r>
          </a:p>
          <a:p>
            <a:r>
              <a:rPr lang="en-US" dirty="0" smtClean="0">
                <a:solidFill>
                  <a:schemeClr val="tx2"/>
                </a:solidFill>
              </a:rPr>
              <a:t>Now also major provider of PrEP</a:t>
            </a:r>
          </a:p>
          <a:p>
            <a:r>
              <a:rPr lang="en-US" dirty="0" smtClean="0">
                <a:solidFill>
                  <a:schemeClr val="tx2"/>
                </a:solidFill>
              </a:rPr>
              <a:t>Increasingly deal with non-HIV </a:t>
            </a:r>
            <a:r>
              <a:rPr lang="en-US" dirty="0" err="1" smtClean="0">
                <a:solidFill>
                  <a:schemeClr val="tx2"/>
                </a:solidFill>
              </a:rPr>
              <a:t>STIs</a:t>
            </a:r>
            <a:endParaRPr lang="en-US" dirty="0" smtClean="0">
              <a:solidFill>
                <a:schemeClr val="tx2"/>
              </a:solidFill>
            </a:endParaRPr>
          </a:p>
          <a:p>
            <a:pPr lvl="1"/>
            <a:r>
              <a:rPr lang="en-US" dirty="0" smtClean="0">
                <a:solidFill>
                  <a:schemeClr val="tx2"/>
                </a:solidFill>
              </a:rPr>
              <a:t>Increase in syphilis, gonorrhea and other </a:t>
            </a:r>
            <a:r>
              <a:rPr lang="en-US" dirty="0" err="1" smtClean="0">
                <a:solidFill>
                  <a:schemeClr val="tx2"/>
                </a:solidFill>
              </a:rPr>
              <a:t>STIs</a:t>
            </a:r>
            <a:r>
              <a:rPr lang="en-US" dirty="0" smtClean="0">
                <a:solidFill>
                  <a:schemeClr val="tx2"/>
                </a:solidFill>
              </a:rPr>
              <a:t> among HIV-infected persons  since late 1990s</a:t>
            </a:r>
          </a:p>
          <a:p>
            <a:pPr lvl="1"/>
            <a:r>
              <a:rPr lang="en-US" dirty="0" smtClean="0">
                <a:solidFill>
                  <a:schemeClr val="tx2"/>
                </a:solidFill>
              </a:rPr>
              <a:t>Increases in </a:t>
            </a:r>
            <a:r>
              <a:rPr lang="en-US" dirty="0" err="1" smtClean="0">
                <a:solidFill>
                  <a:schemeClr val="tx2"/>
                </a:solidFill>
              </a:rPr>
              <a:t>STIs</a:t>
            </a:r>
            <a:r>
              <a:rPr lang="en-US" dirty="0" smtClean="0">
                <a:solidFill>
                  <a:schemeClr val="tx2"/>
                </a:solidFill>
              </a:rPr>
              <a:t> among non-HIV infected in the PrEP era</a:t>
            </a:r>
          </a:p>
          <a:p>
            <a:pPr lvl="1"/>
            <a:endParaRPr lang="en-US" dirty="0" smtClean="0">
              <a:solidFill>
                <a:schemeClr val="tx2"/>
              </a:solidFill>
            </a:endParaRPr>
          </a:p>
          <a:p>
            <a:pPr lvl="1"/>
            <a:endParaRPr lang="en-US" dirty="0" smtClean="0">
              <a:solidFill>
                <a:schemeClr val="tx2"/>
              </a:solidFill>
            </a:endParaRPr>
          </a:p>
          <a:p>
            <a:endParaRPr lang="en-US" dirty="0" smtClean="0">
              <a:solidFill>
                <a:schemeClr val="tx2"/>
              </a:solidFill>
            </a:endParaRPr>
          </a:p>
          <a:p>
            <a:endParaRPr lang="en-US" dirty="0">
              <a:solidFill>
                <a:schemeClr val="tx2"/>
              </a:solidFill>
            </a:endParaRPr>
          </a:p>
        </p:txBody>
      </p:sp>
      <p:sp>
        <p:nvSpPr>
          <p:cNvPr id="4" name="Slide Number Placeholder 3"/>
          <p:cNvSpPr>
            <a:spLocks noGrp="1"/>
          </p:cNvSpPr>
          <p:nvPr>
            <p:ph type="sldNum" sz="quarter" idx="12"/>
          </p:nvPr>
        </p:nvSpPr>
        <p:spPr/>
        <p:txBody>
          <a:bodyPr/>
          <a:lstStyle/>
          <a:p>
            <a:fld id="{65365F24-F3EB-4448-BB3A-68B03C5ECF5C}"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365F24-F3EB-4448-BB3A-68B03C5ECF5C}" type="slidenum">
              <a:rPr lang="en-US" smtClean="0"/>
              <a:pPr/>
              <a:t>25</a:t>
            </a:fld>
            <a:endParaRPr lang="en-US"/>
          </a:p>
        </p:txBody>
      </p:sp>
      <p:pic>
        <p:nvPicPr>
          <p:cNvPr id="5" name="Picture 4" descr="this-doctor-is-fighting-the-aids-epidemic-spreading-among-black-men-body-image-1480604511-2.jpg"/>
          <p:cNvPicPr>
            <a:picLocks noChangeAspect="1"/>
          </p:cNvPicPr>
          <p:nvPr/>
        </p:nvPicPr>
        <p:blipFill>
          <a:blip r:embed="rId2"/>
          <a:stretch>
            <a:fillRect/>
          </a:stretch>
        </p:blipFill>
        <p:spPr>
          <a:xfrm>
            <a:off x="0" y="857250"/>
            <a:ext cx="9144000" cy="5143500"/>
          </a:xfrm>
          <a:prstGeom prst="rect">
            <a:avLst/>
          </a:prstGeom>
        </p:spPr>
      </p:pic>
      <p:sp>
        <p:nvSpPr>
          <p:cNvPr id="6" name="TextBox 5"/>
          <p:cNvSpPr txBox="1"/>
          <p:nvPr/>
        </p:nvSpPr>
        <p:spPr>
          <a:xfrm>
            <a:off x="0" y="6131372"/>
            <a:ext cx="9144000" cy="461665"/>
          </a:xfrm>
          <a:prstGeom prst="rect">
            <a:avLst/>
          </a:prstGeom>
          <a:noFill/>
        </p:spPr>
        <p:txBody>
          <a:bodyPr wrap="square" rtlCol="0">
            <a:spAutoFit/>
          </a:bodyPr>
          <a:lstStyle/>
          <a:p>
            <a:pPr algn="ctr"/>
            <a:r>
              <a:rPr lang="en-US" sz="2400" dirty="0" smtClean="0">
                <a:solidFill>
                  <a:srgbClr val="1F497D"/>
                </a:solidFill>
              </a:rPr>
              <a:t>Open Arms, Jackson MS, USA</a:t>
            </a:r>
            <a:endParaRPr lang="en-US" sz="2400" dirty="0">
              <a:solidFill>
                <a:srgbClr val="1F497D"/>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365F24-F3EB-4448-BB3A-68B03C5ECF5C}" type="slidenum">
              <a:rPr lang="en-US" smtClean="0"/>
              <a:pPr/>
              <a:t>26</a:t>
            </a:fld>
            <a:endParaRPr lang="en-US"/>
          </a:p>
        </p:txBody>
      </p:sp>
      <p:pic>
        <p:nvPicPr>
          <p:cNvPr id="3" name="Picture 2" descr="Screen Shot 2018-07-20 at 2.54.09 PM.png"/>
          <p:cNvPicPr>
            <a:picLocks noChangeAspect="1"/>
          </p:cNvPicPr>
          <p:nvPr/>
        </p:nvPicPr>
        <p:blipFill>
          <a:blip r:embed="rId2"/>
          <a:stretch>
            <a:fillRect/>
          </a:stretch>
        </p:blipFill>
        <p:spPr>
          <a:xfrm>
            <a:off x="0" y="846174"/>
            <a:ext cx="9144000" cy="5165651"/>
          </a:xfrm>
          <a:prstGeom prst="rect">
            <a:avLst/>
          </a:prstGeom>
        </p:spPr>
      </p:pic>
      <p:sp>
        <p:nvSpPr>
          <p:cNvPr id="4" name="TextBox 3"/>
          <p:cNvSpPr txBox="1"/>
          <p:nvPr/>
        </p:nvSpPr>
        <p:spPr>
          <a:xfrm>
            <a:off x="145723" y="6356350"/>
            <a:ext cx="2800241" cy="369332"/>
          </a:xfrm>
          <a:prstGeom prst="rect">
            <a:avLst/>
          </a:prstGeom>
          <a:noFill/>
        </p:spPr>
        <p:txBody>
          <a:bodyPr wrap="none" rtlCol="0">
            <a:spAutoFit/>
          </a:bodyPr>
          <a:lstStyle/>
          <a:p>
            <a:r>
              <a:rPr lang="en-US" dirty="0" smtClean="0"/>
              <a:t>Courtesy: Dr. Thomas Quinn</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4" name="Picture 3" descr="Screen Shot 2018-07-18 at 1.44.28 PM.png"/>
          <p:cNvPicPr>
            <a:picLocks noChangeAspect="1"/>
          </p:cNvPicPr>
          <p:nvPr/>
        </p:nvPicPr>
        <p:blipFill>
          <a:blip r:embed="rId2"/>
          <a:stretch>
            <a:fillRect/>
          </a:stretch>
        </p:blipFill>
        <p:spPr>
          <a:xfrm>
            <a:off x="0" y="719444"/>
            <a:ext cx="9144000" cy="5419112"/>
          </a:xfrm>
          <a:prstGeom prst="rect">
            <a:avLst/>
          </a:prstGeom>
        </p:spPr>
      </p:pic>
      <p:sp>
        <p:nvSpPr>
          <p:cNvPr id="3" name="Slide Number Placeholder 2"/>
          <p:cNvSpPr>
            <a:spLocks noGrp="1"/>
          </p:cNvSpPr>
          <p:nvPr>
            <p:ph type="sldNum" sz="quarter" idx="12"/>
          </p:nvPr>
        </p:nvSpPr>
        <p:spPr/>
        <p:txBody>
          <a:bodyPr/>
          <a:lstStyle/>
          <a:p>
            <a:fld id="{65365F24-F3EB-4448-BB3A-68B03C5ECF5C}" type="slidenum">
              <a:rPr lang="en-US" smtClean="0"/>
              <a:pPr/>
              <a:t>27</a:t>
            </a:fld>
            <a:endParaRPr 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Dean Street Express</a:t>
            </a:r>
            <a:endParaRPr lang="en-US" dirty="0"/>
          </a:p>
        </p:txBody>
      </p:sp>
      <p:pic>
        <p:nvPicPr>
          <p:cNvPr id="6" name="Picture 5" descr="Dean Street Clinic Photo.jpg"/>
          <p:cNvPicPr>
            <a:picLocks noChangeAspect="1"/>
          </p:cNvPicPr>
          <p:nvPr/>
        </p:nvPicPr>
        <p:blipFill>
          <a:blip r:embed="rId2"/>
          <a:stretch>
            <a:fillRect/>
          </a:stretch>
        </p:blipFill>
        <p:spPr>
          <a:xfrm>
            <a:off x="152400" y="1676400"/>
            <a:ext cx="8950817" cy="3530600"/>
          </a:xfrm>
          <a:prstGeom prst="rect">
            <a:avLst/>
          </a:prstGeom>
        </p:spPr>
      </p:pic>
      <p:sp>
        <p:nvSpPr>
          <p:cNvPr id="4" name="Slide Number Placeholder 3"/>
          <p:cNvSpPr>
            <a:spLocks noGrp="1"/>
          </p:cNvSpPr>
          <p:nvPr>
            <p:ph type="sldNum" sz="quarter" idx="12"/>
          </p:nvPr>
        </p:nvSpPr>
        <p:spPr/>
        <p:txBody>
          <a:bodyPr/>
          <a:lstStyle/>
          <a:p>
            <a:fld id="{65365F24-F3EB-4448-BB3A-68B03C5ECF5C}" type="slidenum">
              <a:rPr lang="en-US" smtClean="0"/>
              <a:pPr/>
              <a:t>28</a:t>
            </a:fld>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8-07-17 at 3.35.39 PM.png"/>
          <p:cNvPicPr>
            <a:picLocks noChangeAspect="1"/>
          </p:cNvPicPr>
          <p:nvPr/>
        </p:nvPicPr>
        <p:blipFill>
          <a:blip r:embed="rId2"/>
          <a:stretch>
            <a:fillRect/>
          </a:stretch>
        </p:blipFill>
        <p:spPr>
          <a:xfrm>
            <a:off x="819182" y="0"/>
            <a:ext cx="7224151" cy="6600803"/>
          </a:xfrm>
          <a:prstGeom prst="rect">
            <a:avLst/>
          </a:prstGeom>
        </p:spPr>
      </p:pic>
      <p:sp>
        <p:nvSpPr>
          <p:cNvPr id="5" name="TextBox 4"/>
          <p:cNvSpPr txBox="1"/>
          <p:nvPr/>
        </p:nvSpPr>
        <p:spPr>
          <a:xfrm>
            <a:off x="84671" y="6516138"/>
            <a:ext cx="2147869" cy="369332"/>
          </a:xfrm>
          <a:prstGeom prst="rect">
            <a:avLst/>
          </a:prstGeom>
          <a:noFill/>
        </p:spPr>
        <p:txBody>
          <a:bodyPr wrap="none" rtlCol="0">
            <a:spAutoFit/>
          </a:bodyPr>
          <a:lstStyle/>
          <a:p>
            <a:r>
              <a:rPr lang="en-US" dirty="0" smtClean="0"/>
              <a:t>Courtesy: Tom Quinn</a:t>
            </a:r>
            <a:endParaRPr lang="en-US" dirty="0"/>
          </a:p>
        </p:txBody>
      </p:sp>
      <p:sp>
        <p:nvSpPr>
          <p:cNvPr id="6" name="Slide Number Placeholder 5"/>
          <p:cNvSpPr>
            <a:spLocks noGrp="1"/>
          </p:cNvSpPr>
          <p:nvPr>
            <p:ph type="sldNum" sz="quarter" idx="12"/>
          </p:nvPr>
        </p:nvSpPr>
        <p:spPr/>
        <p:txBody>
          <a:bodyPr/>
          <a:lstStyle/>
          <a:p>
            <a:fld id="{65365F24-F3EB-4448-BB3A-68B03C5ECF5C}"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1F497D"/>
                </a:solidFill>
              </a:rPr>
              <a:t>STI Care Perspectives</a:t>
            </a:r>
            <a:endParaRPr lang="en-US" dirty="0">
              <a:solidFill>
                <a:srgbClr val="1F497D"/>
              </a:solidFill>
            </a:endParaRPr>
          </a:p>
        </p:txBody>
      </p:sp>
      <p:sp>
        <p:nvSpPr>
          <p:cNvPr id="3" name="Content Placeholder 2"/>
          <p:cNvSpPr>
            <a:spLocks noGrp="1"/>
          </p:cNvSpPr>
          <p:nvPr>
            <p:ph idx="1"/>
          </p:nvPr>
        </p:nvSpPr>
        <p:spPr>
          <a:xfrm>
            <a:off x="457200" y="1436304"/>
            <a:ext cx="8229600" cy="4525963"/>
          </a:xfrm>
        </p:spPr>
        <p:txBody>
          <a:bodyPr>
            <a:normAutofit lnSpcReduction="10000"/>
          </a:bodyPr>
          <a:lstStyle/>
          <a:p>
            <a:r>
              <a:rPr lang="en-US" dirty="0" smtClean="0">
                <a:solidFill>
                  <a:srgbClr val="1F497D"/>
                </a:solidFill>
              </a:rPr>
              <a:t>Private</a:t>
            </a:r>
            <a:r>
              <a:rPr lang="en-US" dirty="0" smtClean="0">
                <a:solidFill>
                  <a:srgbClr val="1F497D"/>
                </a:solidFill>
              </a:rPr>
              <a:t> </a:t>
            </a:r>
            <a:r>
              <a:rPr lang="en-US" dirty="0" smtClean="0">
                <a:solidFill>
                  <a:srgbClr val="1F497D"/>
                </a:solidFill>
              </a:rPr>
              <a:t>care perspective</a:t>
            </a:r>
          </a:p>
          <a:p>
            <a:pPr lvl="1"/>
            <a:r>
              <a:rPr lang="en-US" dirty="0" smtClean="0">
                <a:solidFill>
                  <a:srgbClr val="1F497D"/>
                </a:solidFill>
              </a:rPr>
              <a:t>Focus on patient well-being</a:t>
            </a:r>
          </a:p>
          <a:p>
            <a:pPr lvl="1"/>
            <a:r>
              <a:rPr lang="en-US" dirty="0" smtClean="0">
                <a:solidFill>
                  <a:srgbClr val="1F497D"/>
                </a:solidFill>
              </a:rPr>
              <a:t>Financing based on patient benefit</a:t>
            </a:r>
          </a:p>
          <a:p>
            <a:pPr lvl="2"/>
            <a:r>
              <a:rPr lang="en-US" dirty="0" smtClean="0">
                <a:solidFill>
                  <a:srgbClr val="1F497D"/>
                </a:solidFill>
              </a:rPr>
              <a:t>Incentive to maximize patient services</a:t>
            </a:r>
          </a:p>
          <a:p>
            <a:r>
              <a:rPr lang="en-US" dirty="0" smtClean="0">
                <a:solidFill>
                  <a:srgbClr val="1F497D"/>
                </a:solidFill>
              </a:rPr>
              <a:t>Public health perspective</a:t>
            </a:r>
          </a:p>
          <a:p>
            <a:pPr lvl="1"/>
            <a:r>
              <a:rPr lang="en-US" dirty="0" smtClean="0">
                <a:solidFill>
                  <a:srgbClr val="1F497D"/>
                </a:solidFill>
              </a:rPr>
              <a:t>Focus on treating the patient to prevent STI transmission to the community</a:t>
            </a:r>
          </a:p>
          <a:p>
            <a:pPr lvl="1"/>
            <a:r>
              <a:rPr lang="en-US" dirty="0" smtClean="0">
                <a:solidFill>
                  <a:srgbClr val="1F497D"/>
                </a:solidFill>
              </a:rPr>
              <a:t>Financing based on public benefit</a:t>
            </a:r>
          </a:p>
          <a:p>
            <a:pPr lvl="2"/>
            <a:r>
              <a:rPr lang="en-US" dirty="0" smtClean="0">
                <a:solidFill>
                  <a:srgbClr val="1F497D"/>
                </a:solidFill>
              </a:rPr>
              <a:t>Incentive to maximize services to those patients where prevention benefits are the largest</a:t>
            </a:r>
            <a:endParaRPr lang="en-US" dirty="0">
              <a:solidFill>
                <a:srgbClr val="1F497D"/>
              </a:solidFill>
            </a:endParaRPr>
          </a:p>
        </p:txBody>
      </p:sp>
      <p:sp>
        <p:nvSpPr>
          <p:cNvPr id="4" name="Slide Number Placeholder 3"/>
          <p:cNvSpPr>
            <a:spLocks noGrp="1"/>
          </p:cNvSpPr>
          <p:nvPr>
            <p:ph type="sldNum" sz="quarter" idx="12"/>
          </p:nvPr>
        </p:nvSpPr>
        <p:spPr/>
        <p:txBody>
          <a:bodyPr/>
          <a:lstStyle/>
          <a:p>
            <a:fld id="{65365F24-F3EB-4448-BB3A-68B03C5ECF5C}"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Cost and Funding of STI Care</a:t>
            </a:r>
            <a:endParaRPr lang="en-US" dirty="0">
              <a:solidFill>
                <a:srgbClr val="1F497D"/>
              </a:solidFill>
            </a:endParaRPr>
          </a:p>
        </p:txBody>
      </p:sp>
      <p:sp>
        <p:nvSpPr>
          <p:cNvPr id="3" name="Content Placeholder 2"/>
          <p:cNvSpPr>
            <a:spLocks noGrp="1"/>
          </p:cNvSpPr>
          <p:nvPr>
            <p:ph idx="1"/>
          </p:nvPr>
        </p:nvSpPr>
        <p:spPr>
          <a:xfrm>
            <a:off x="457200" y="1417638"/>
            <a:ext cx="8229600" cy="4525963"/>
          </a:xfrm>
        </p:spPr>
        <p:txBody>
          <a:bodyPr>
            <a:normAutofit fontScale="85000" lnSpcReduction="20000"/>
          </a:bodyPr>
          <a:lstStyle/>
          <a:p>
            <a:r>
              <a:rPr lang="en-US" dirty="0" smtClean="0">
                <a:solidFill>
                  <a:srgbClr val="1F497D"/>
                </a:solidFill>
              </a:rPr>
              <a:t>Private</a:t>
            </a:r>
          </a:p>
          <a:p>
            <a:pPr lvl="1"/>
            <a:r>
              <a:rPr lang="en-US" dirty="0" smtClean="0">
                <a:solidFill>
                  <a:srgbClr val="1F497D"/>
                </a:solidFill>
              </a:rPr>
              <a:t>Out of pocket</a:t>
            </a:r>
          </a:p>
          <a:p>
            <a:pPr lvl="1"/>
            <a:r>
              <a:rPr lang="en-US" dirty="0" smtClean="0">
                <a:solidFill>
                  <a:srgbClr val="1F497D"/>
                </a:solidFill>
              </a:rPr>
              <a:t>Insurance</a:t>
            </a:r>
          </a:p>
          <a:p>
            <a:pPr lvl="2"/>
            <a:r>
              <a:rPr lang="en-US" dirty="0" smtClean="0">
                <a:solidFill>
                  <a:srgbClr val="1F497D"/>
                </a:solidFill>
              </a:rPr>
              <a:t>Fee for service</a:t>
            </a:r>
          </a:p>
          <a:p>
            <a:pPr lvl="2"/>
            <a:r>
              <a:rPr lang="en-US" dirty="0" err="1" smtClean="0">
                <a:solidFill>
                  <a:srgbClr val="1F497D"/>
                </a:solidFill>
              </a:rPr>
              <a:t>Capitated</a:t>
            </a:r>
            <a:r>
              <a:rPr lang="en-US" dirty="0" smtClean="0">
                <a:solidFill>
                  <a:srgbClr val="1F497D"/>
                </a:solidFill>
              </a:rPr>
              <a:t> systems</a:t>
            </a:r>
          </a:p>
          <a:p>
            <a:r>
              <a:rPr lang="en-US" dirty="0" smtClean="0">
                <a:solidFill>
                  <a:srgbClr val="1F497D"/>
                </a:solidFill>
              </a:rPr>
              <a:t>Public</a:t>
            </a:r>
          </a:p>
          <a:p>
            <a:pPr lvl="1"/>
            <a:r>
              <a:rPr lang="en-US" dirty="0" smtClean="0">
                <a:solidFill>
                  <a:srgbClr val="1F497D"/>
                </a:solidFill>
              </a:rPr>
              <a:t>National Health Service </a:t>
            </a:r>
          </a:p>
          <a:p>
            <a:pPr lvl="2"/>
            <a:r>
              <a:rPr lang="en-US" dirty="0" smtClean="0">
                <a:solidFill>
                  <a:srgbClr val="1F497D"/>
                </a:solidFill>
              </a:rPr>
              <a:t>UK, Australia</a:t>
            </a:r>
          </a:p>
          <a:p>
            <a:pPr lvl="1"/>
            <a:r>
              <a:rPr lang="en-US" dirty="0" smtClean="0">
                <a:solidFill>
                  <a:srgbClr val="1F497D"/>
                </a:solidFill>
              </a:rPr>
              <a:t>Other governmental funding</a:t>
            </a:r>
          </a:p>
          <a:p>
            <a:pPr lvl="2"/>
            <a:r>
              <a:rPr lang="en-US" dirty="0" smtClean="0">
                <a:solidFill>
                  <a:srgbClr val="1F497D"/>
                </a:solidFill>
              </a:rPr>
              <a:t>Netherlands</a:t>
            </a:r>
          </a:p>
          <a:p>
            <a:pPr lvl="1"/>
            <a:r>
              <a:rPr lang="en-US" dirty="0" smtClean="0">
                <a:solidFill>
                  <a:srgbClr val="1F497D"/>
                </a:solidFill>
              </a:rPr>
              <a:t>Public insurance </a:t>
            </a:r>
          </a:p>
          <a:p>
            <a:pPr lvl="2"/>
            <a:r>
              <a:rPr lang="en-US" dirty="0" smtClean="0">
                <a:solidFill>
                  <a:srgbClr val="1F497D"/>
                </a:solidFill>
              </a:rPr>
              <a:t>USA: Medicaid/Medicare</a:t>
            </a:r>
          </a:p>
          <a:p>
            <a:pPr lvl="2"/>
            <a:endParaRPr lang="en-US" dirty="0" smtClean="0">
              <a:solidFill>
                <a:srgbClr val="1F497D"/>
              </a:solidFill>
            </a:endParaRPr>
          </a:p>
          <a:p>
            <a:pPr lvl="2"/>
            <a:endParaRPr lang="en-US" dirty="0" smtClean="0">
              <a:solidFill>
                <a:srgbClr val="1F497D"/>
              </a:solidFill>
            </a:endParaRPr>
          </a:p>
          <a:p>
            <a:pPr lvl="2"/>
            <a:endParaRPr lang="en-US" dirty="0" smtClean="0">
              <a:solidFill>
                <a:srgbClr val="1F497D"/>
              </a:solidFill>
            </a:endParaRPr>
          </a:p>
          <a:p>
            <a:pPr lvl="2"/>
            <a:endParaRPr lang="en-US" dirty="0" smtClean="0">
              <a:solidFill>
                <a:srgbClr val="1F497D"/>
              </a:solidFill>
            </a:endParaRPr>
          </a:p>
          <a:p>
            <a:endParaRPr lang="en-US" dirty="0" smtClean="0">
              <a:solidFill>
                <a:srgbClr val="1F497D"/>
              </a:solidFill>
            </a:endParaRPr>
          </a:p>
          <a:p>
            <a:pPr lvl="1"/>
            <a:endParaRPr lang="en-US" dirty="0" smtClean="0">
              <a:solidFill>
                <a:srgbClr val="1F497D"/>
              </a:solidFill>
            </a:endParaRPr>
          </a:p>
          <a:p>
            <a:pPr lvl="1"/>
            <a:endParaRPr lang="en-US" dirty="0">
              <a:solidFill>
                <a:srgbClr val="1F497D"/>
              </a:solidFill>
            </a:endParaRPr>
          </a:p>
        </p:txBody>
      </p:sp>
      <p:sp>
        <p:nvSpPr>
          <p:cNvPr id="4" name="Slide Number Placeholder 3"/>
          <p:cNvSpPr>
            <a:spLocks noGrp="1"/>
          </p:cNvSpPr>
          <p:nvPr>
            <p:ph type="sldNum" sz="quarter" idx="12"/>
          </p:nvPr>
        </p:nvSpPr>
        <p:spPr/>
        <p:txBody>
          <a:bodyPr/>
          <a:lstStyle/>
          <a:p>
            <a:fld id="{65365F24-F3EB-4448-BB3A-68B03C5ECF5C}"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1F497D"/>
                </a:solidFill>
              </a:rPr>
              <a:t>STI Clinics Are Underfunded </a:t>
            </a:r>
            <a:br>
              <a:rPr lang="en-US" dirty="0" smtClean="0">
                <a:solidFill>
                  <a:srgbClr val="1F497D"/>
                </a:solidFill>
              </a:rPr>
            </a:br>
            <a:r>
              <a:rPr lang="en-US" dirty="0" smtClean="0">
                <a:solidFill>
                  <a:srgbClr val="1F497D"/>
                </a:solidFill>
              </a:rPr>
              <a:t>What Can be Done?</a:t>
            </a:r>
            <a:endParaRPr lang="en-US" dirty="0">
              <a:solidFill>
                <a:srgbClr val="1F497D"/>
              </a:solidFill>
            </a:endParaRPr>
          </a:p>
        </p:txBody>
      </p:sp>
      <p:sp>
        <p:nvSpPr>
          <p:cNvPr id="3" name="Content Placeholder 2"/>
          <p:cNvSpPr>
            <a:spLocks noGrp="1"/>
          </p:cNvSpPr>
          <p:nvPr>
            <p:ph idx="1"/>
          </p:nvPr>
        </p:nvSpPr>
        <p:spPr/>
        <p:txBody>
          <a:bodyPr>
            <a:normAutofit fontScale="85000" lnSpcReduction="20000"/>
          </a:bodyPr>
          <a:lstStyle/>
          <a:p>
            <a:r>
              <a:rPr lang="en-US" dirty="0" smtClean="0">
                <a:solidFill>
                  <a:srgbClr val="1F497D"/>
                </a:solidFill>
              </a:rPr>
              <a:t>Determine public health priorities</a:t>
            </a:r>
          </a:p>
          <a:p>
            <a:pPr lvl="1"/>
            <a:r>
              <a:rPr lang="en-US" dirty="0" smtClean="0">
                <a:solidFill>
                  <a:srgbClr val="1F497D"/>
                </a:solidFill>
              </a:rPr>
              <a:t>HIV, syphilis, gonorrhea</a:t>
            </a:r>
          </a:p>
          <a:p>
            <a:pPr lvl="1"/>
            <a:r>
              <a:rPr lang="en-US" dirty="0" smtClean="0">
                <a:solidFill>
                  <a:srgbClr val="1F497D"/>
                </a:solidFill>
              </a:rPr>
              <a:t>Focus on high risk populations</a:t>
            </a:r>
          </a:p>
          <a:p>
            <a:pPr lvl="1"/>
            <a:r>
              <a:rPr lang="en-US" dirty="0" smtClean="0">
                <a:solidFill>
                  <a:srgbClr val="1F497D"/>
                </a:solidFill>
              </a:rPr>
              <a:t>Defer lower risk populations to primary care</a:t>
            </a:r>
          </a:p>
          <a:p>
            <a:pPr marL="571500" indent="-514350"/>
            <a:r>
              <a:rPr lang="en-US" dirty="0" smtClean="0">
                <a:solidFill>
                  <a:srgbClr val="1F497D"/>
                </a:solidFill>
              </a:rPr>
              <a:t>Enhance efficiency</a:t>
            </a:r>
          </a:p>
          <a:p>
            <a:pPr marL="971550" lvl="1" indent="-514350"/>
            <a:r>
              <a:rPr lang="en-US" dirty="0" smtClean="0">
                <a:solidFill>
                  <a:srgbClr val="1F497D"/>
                </a:solidFill>
              </a:rPr>
              <a:t>Use online resources to</a:t>
            </a:r>
          </a:p>
          <a:p>
            <a:pPr marL="1371600" lvl="2" indent="-514350"/>
            <a:r>
              <a:rPr lang="en-US" dirty="0" smtClean="0">
                <a:solidFill>
                  <a:srgbClr val="1F497D"/>
                </a:solidFill>
              </a:rPr>
              <a:t>Triage patients</a:t>
            </a:r>
          </a:p>
          <a:p>
            <a:pPr marL="1371600" lvl="2" indent="-514350"/>
            <a:r>
              <a:rPr lang="en-US" dirty="0" smtClean="0">
                <a:solidFill>
                  <a:srgbClr val="1F497D"/>
                </a:solidFill>
              </a:rPr>
              <a:t>Provide test results</a:t>
            </a:r>
          </a:p>
          <a:p>
            <a:pPr marL="1371600" lvl="2" indent="-514350"/>
            <a:r>
              <a:rPr lang="en-US" dirty="0" smtClean="0">
                <a:solidFill>
                  <a:srgbClr val="1F497D"/>
                </a:solidFill>
              </a:rPr>
              <a:t>Trace/diagnose and treat partners</a:t>
            </a:r>
          </a:p>
          <a:p>
            <a:pPr marL="971550" lvl="1" indent="-514350"/>
            <a:r>
              <a:rPr lang="en-US" dirty="0" smtClean="0">
                <a:solidFill>
                  <a:srgbClr val="1F497D"/>
                </a:solidFill>
              </a:rPr>
              <a:t>Express / Fast Track visits</a:t>
            </a:r>
          </a:p>
          <a:p>
            <a:pPr marL="971550" lvl="1" indent="-514350"/>
            <a:r>
              <a:rPr lang="en-US" dirty="0" smtClean="0">
                <a:solidFill>
                  <a:srgbClr val="1F497D"/>
                </a:solidFill>
              </a:rPr>
              <a:t>Electronic medical record</a:t>
            </a:r>
          </a:p>
          <a:p>
            <a:pPr marL="971550" lvl="1" indent="-514350"/>
            <a:r>
              <a:rPr lang="en-US" dirty="0" smtClean="0">
                <a:solidFill>
                  <a:srgbClr val="1F497D"/>
                </a:solidFill>
              </a:rPr>
              <a:t>Streamline staffing models</a:t>
            </a:r>
            <a:endParaRPr lang="en-US" dirty="0">
              <a:solidFill>
                <a:srgbClr val="1F497D"/>
              </a:solidFill>
            </a:endParaRPr>
          </a:p>
        </p:txBody>
      </p:sp>
      <p:sp>
        <p:nvSpPr>
          <p:cNvPr id="4" name="Slide Number Placeholder 3"/>
          <p:cNvSpPr>
            <a:spLocks noGrp="1"/>
          </p:cNvSpPr>
          <p:nvPr>
            <p:ph type="sldNum" sz="quarter" idx="12"/>
          </p:nvPr>
        </p:nvSpPr>
        <p:spPr/>
        <p:txBody>
          <a:bodyPr/>
          <a:lstStyle/>
          <a:p>
            <a:fld id="{65365F24-F3EB-4448-BB3A-68B03C5ECF5C}" type="slidenum">
              <a:rPr lang="en-US" smtClean="0"/>
              <a:pPr/>
              <a:t>31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1F497D"/>
                </a:solidFill>
              </a:rPr>
              <a:t>STI Clinics Are Underfunded </a:t>
            </a:r>
            <a:br>
              <a:rPr lang="en-US" dirty="0" smtClean="0">
                <a:solidFill>
                  <a:srgbClr val="1F497D"/>
                </a:solidFill>
              </a:rPr>
            </a:br>
            <a:r>
              <a:rPr lang="en-US" dirty="0" smtClean="0">
                <a:solidFill>
                  <a:srgbClr val="1F497D"/>
                </a:solidFill>
              </a:rPr>
              <a:t>What Can be Done?</a:t>
            </a:r>
            <a:endParaRPr lang="en-US" dirty="0">
              <a:solidFill>
                <a:srgbClr val="1F497D"/>
              </a:solidFill>
            </a:endParaRPr>
          </a:p>
        </p:txBody>
      </p:sp>
      <p:sp>
        <p:nvSpPr>
          <p:cNvPr id="3" name="Content Placeholder 2"/>
          <p:cNvSpPr>
            <a:spLocks noGrp="1"/>
          </p:cNvSpPr>
          <p:nvPr>
            <p:ph idx="1"/>
          </p:nvPr>
        </p:nvSpPr>
        <p:spPr/>
        <p:txBody>
          <a:bodyPr>
            <a:normAutofit/>
          </a:bodyPr>
          <a:lstStyle/>
          <a:p>
            <a:r>
              <a:rPr lang="en-US" dirty="0" smtClean="0">
                <a:solidFill>
                  <a:srgbClr val="1F497D"/>
                </a:solidFill>
              </a:rPr>
              <a:t>Increase revenue</a:t>
            </a:r>
          </a:p>
          <a:p>
            <a:pPr lvl="1"/>
            <a:r>
              <a:rPr lang="en-US" dirty="0" smtClean="0">
                <a:solidFill>
                  <a:srgbClr val="1F497D"/>
                </a:solidFill>
              </a:rPr>
              <a:t>Family planning services</a:t>
            </a:r>
          </a:p>
          <a:p>
            <a:pPr lvl="1"/>
            <a:r>
              <a:rPr lang="en-US" dirty="0" smtClean="0">
                <a:solidFill>
                  <a:srgbClr val="1F497D"/>
                </a:solidFill>
              </a:rPr>
              <a:t>HIV care and prevention</a:t>
            </a:r>
          </a:p>
          <a:p>
            <a:pPr lvl="2"/>
            <a:r>
              <a:rPr lang="en-US" dirty="0" smtClean="0">
                <a:solidFill>
                  <a:srgbClr val="1F497D"/>
                </a:solidFill>
              </a:rPr>
              <a:t>PrEP</a:t>
            </a:r>
          </a:p>
          <a:p>
            <a:pPr lvl="1"/>
            <a:r>
              <a:rPr lang="en-US" dirty="0" smtClean="0">
                <a:solidFill>
                  <a:srgbClr val="1F497D"/>
                </a:solidFill>
              </a:rPr>
              <a:t>Partnerships</a:t>
            </a:r>
          </a:p>
          <a:p>
            <a:pPr lvl="2"/>
            <a:r>
              <a:rPr lang="en-US" dirty="0" smtClean="0">
                <a:solidFill>
                  <a:srgbClr val="1F497D"/>
                </a:solidFill>
              </a:rPr>
              <a:t>Academia</a:t>
            </a:r>
          </a:p>
          <a:p>
            <a:pPr lvl="2"/>
            <a:r>
              <a:rPr lang="en-US" dirty="0" smtClean="0">
                <a:solidFill>
                  <a:srgbClr val="1F497D"/>
                </a:solidFill>
              </a:rPr>
              <a:t>Industry</a:t>
            </a:r>
          </a:p>
          <a:p>
            <a:pPr lvl="2"/>
            <a:r>
              <a:rPr lang="en-US" dirty="0" smtClean="0">
                <a:solidFill>
                  <a:srgbClr val="1F497D"/>
                </a:solidFill>
              </a:rPr>
              <a:t>Community alliances</a:t>
            </a:r>
          </a:p>
          <a:p>
            <a:pPr lvl="1"/>
            <a:endParaRPr lang="en-US" dirty="0" smtClean="0">
              <a:solidFill>
                <a:srgbClr val="1F497D"/>
              </a:solidFill>
            </a:endParaRPr>
          </a:p>
        </p:txBody>
      </p:sp>
      <p:sp>
        <p:nvSpPr>
          <p:cNvPr id="4" name="Slide Number Placeholder 3"/>
          <p:cNvSpPr>
            <a:spLocks noGrp="1"/>
          </p:cNvSpPr>
          <p:nvPr>
            <p:ph type="sldNum" sz="quarter" idx="12"/>
          </p:nvPr>
        </p:nvSpPr>
        <p:spPr/>
        <p:txBody>
          <a:bodyPr/>
          <a:lstStyle/>
          <a:p>
            <a:fld id="{65365F24-F3EB-4448-BB3A-68B03C5ECF5C}"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solidFill>
                  <a:srgbClr val="1F497D"/>
                </a:solidFill>
              </a:rPr>
              <a:t>Denver Metro Health Clinic</a:t>
            </a:r>
            <a:br>
              <a:rPr lang="en-US" dirty="0" smtClean="0">
                <a:solidFill>
                  <a:srgbClr val="1F497D"/>
                </a:solidFill>
              </a:rPr>
            </a:br>
            <a:r>
              <a:rPr lang="en-US" dirty="0" smtClean="0">
                <a:solidFill>
                  <a:srgbClr val="1F497D"/>
                </a:solidFill>
              </a:rPr>
              <a:t>2017 Budget (Total $4 Million)</a:t>
            </a:r>
            <a:endParaRPr lang="en-US" dirty="0">
              <a:solidFill>
                <a:srgbClr val="1F497D"/>
              </a:solidFill>
            </a:endParaRPr>
          </a:p>
        </p:txBody>
      </p:sp>
      <p:graphicFrame>
        <p:nvGraphicFramePr>
          <p:cNvPr id="8" name="Chart 7"/>
          <p:cNvGraphicFramePr/>
          <p:nvPr/>
        </p:nvGraphicFramePr>
        <p:xfrm>
          <a:off x="457200" y="1728163"/>
          <a:ext cx="8229600" cy="424753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3414038" y="6496231"/>
            <a:ext cx="184666" cy="369332"/>
          </a:xfrm>
          <a:prstGeom prst="rect">
            <a:avLst/>
          </a:prstGeom>
          <a:noFill/>
        </p:spPr>
        <p:txBody>
          <a:bodyPr wrap="none" rtlCol="0">
            <a:spAutoFit/>
          </a:bodyPr>
          <a:lstStyle/>
          <a:p>
            <a:endParaRPr lang="en-US" dirty="0"/>
          </a:p>
        </p:txBody>
      </p:sp>
      <p:sp>
        <p:nvSpPr>
          <p:cNvPr id="10" name="TextBox 9"/>
          <p:cNvSpPr txBox="1"/>
          <p:nvPr/>
        </p:nvSpPr>
        <p:spPr>
          <a:xfrm>
            <a:off x="3302755" y="5621741"/>
            <a:ext cx="1094621" cy="523220"/>
          </a:xfrm>
          <a:prstGeom prst="rect">
            <a:avLst/>
          </a:prstGeom>
          <a:noFill/>
        </p:spPr>
        <p:txBody>
          <a:bodyPr wrap="none" rtlCol="0">
            <a:spAutoFit/>
          </a:bodyPr>
          <a:lstStyle/>
          <a:p>
            <a:r>
              <a:rPr lang="en-US" sz="2800" dirty="0" smtClean="0"/>
              <a:t>$1000</a:t>
            </a:r>
            <a:endParaRPr lang="en-US" sz="2800" dirty="0"/>
          </a:p>
        </p:txBody>
      </p:sp>
      <p:sp>
        <p:nvSpPr>
          <p:cNvPr id="6" name="Slide Number Placeholder 5"/>
          <p:cNvSpPr>
            <a:spLocks noGrp="1"/>
          </p:cNvSpPr>
          <p:nvPr>
            <p:ph type="sldNum" sz="quarter" idx="12"/>
          </p:nvPr>
        </p:nvSpPr>
        <p:spPr/>
        <p:txBody>
          <a:bodyPr/>
          <a:lstStyle/>
          <a:p>
            <a:fld id="{65365F24-F3EB-4448-BB3A-68B03C5ECF5C}"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View From New York</a:t>
            </a:r>
            <a:endParaRPr lang="en-US" dirty="0"/>
          </a:p>
        </p:txBody>
      </p:sp>
      <p:pic>
        <p:nvPicPr>
          <p:cNvPr id="11" name="Content Placeholder 10" descr="6744936_statue-of-liberty-dark 2.jpg"/>
          <p:cNvPicPr>
            <a:picLocks noGrp="1" noChangeAspect="1"/>
          </p:cNvPicPr>
          <p:nvPr>
            <p:ph sz="half" idx="1"/>
          </p:nvPr>
        </p:nvPicPr>
        <p:blipFill>
          <a:blip r:embed="rId2"/>
          <a:srcRect l="-9242" r="-9242"/>
          <a:stretch>
            <a:fillRect/>
          </a:stretch>
        </p:blipFill>
        <p:spPr/>
      </p:pic>
      <p:sp>
        <p:nvSpPr>
          <p:cNvPr id="10" name="Content Placeholder 9"/>
          <p:cNvSpPr>
            <a:spLocks noGrp="1"/>
          </p:cNvSpPr>
          <p:nvPr>
            <p:ph sz="half" idx="2"/>
          </p:nvPr>
        </p:nvSpPr>
        <p:spPr/>
        <p:txBody>
          <a:bodyPr/>
          <a:lstStyle/>
          <a:p>
            <a:r>
              <a:rPr lang="en-US" dirty="0" smtClean="0"/>
              <a:t>Metro Population</a:t>
            </a:r>
          </a:p>
          <a:p>
            <a:pPr lvl="1"/>
            <a:r>
              <a:rPr lang="en-US" dirty="0" smtClean="0"/>
              <a:t>8.5 Million</a:t>
            </a:r>
          </a:p>
          <a:p>
            <a:r>
              <a:rPr lang="en-US" dirty="0" smtClean="0"/>
              <a:t>Health Insurance</a:t>
            </a:r>
          </a:p>
          <a:p>
            <a:pPr lvl="1"/>
            <a:r>
              <a:rPr lang="en-US" dirty="0" smtClean="0"/>
              <a:t>Medicaid Expansion</a:t>
            </a:r>
          </a:p>
          <a:p>
            <a:r>
              <a:rPr lang="en-US" dirty="0" smtClean="0"/>
              <a:t>STD Clinics</a:t>
            </a:r>
          </a:p>
          <a:p>
            <a:pPr lvl="1"/>
            <a:r>
              <a:rPr lang="en-US" dirty="0" smtClean="0"/>
              <a:t>8 Sexual Health Centers</a:t>
            </a:r>
          </a:p>
          <a:p>
            <a:pPr lvl="1"/>
            <a:r>
              <a:rPr lang="en-US" dirty="0" smtClean="0"/>
              <a:t>Census: 80,000</a:t>
            </a:r>
          </a:p>
          <a:p>
            <a:pPr lvl="1"/>
            <a:endParaRPr lang="en-US" dirty="0" smtClean="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65365F24-F3EB-4448-BB3A-68B03C5ECF5C}"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8-07-19 at 6.08.25 PM.png"/>
          <p:cNvPicPr>
            <a:picLocks noChangeAspect="1"/>
          </p:cNvPicPr>
          <p:nvPr/>
        </p:nvPicPr>
        <p:blipFill>
          <a:blip r:embed="rId2"/>
          <a:stretch>
            <a:fillRect/>
          </a:stretch>
        </p:blipFill>
        <p:spPr>
          <a:xfrm>
            <a:off x="0" y="861906"/>
            <a:ext cx="9144000" cy="5134187"/>
          </a:xfrm>
          <a:prstGeom prst="rect">
            <a:avLst/>
          </a:prstGeom>
        </p:spPr>
      </p:pic>
      <p:sp>
        <p:nvSpPr>
          <p:cNvPr id="3" name="Slide Number Placeholder 2"/>
          <p:cNvSpPr>
            <a:spLocks noGrp="1"/>
          </p:cNvSpPr>
          <p:nvPr>
            <p:ph type="sldNum" sz="quarter" idx="12"/>
          </p:nvPr>
        </p:nvSpPr>
        <p:spPr/>
        <p:txBody>
          <a:bodyPr/>
          <a:lstStyle/>
          <a:p>
            <a:fld id="{65365F24-F3EB-4448-BB3A-68B03C5ECF5C}"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8-07-19 at 6.07.33 PM.png"/>
          <p:cNvPicPr>
            <a:picLocks noChangeAspect="1"/>
          </p:cNvPicPr>
          <p:nvPr/>
        </p:nvPicPr>
        <p:blipFill>
          <a:blip r:embed="rId2"/>
          <a:stretch>
            <a:fillRect/>
          </a:stretch>
        </p:blipFill>
        <p:spPr>
          <a:xfrm>
            <a:off x="0" y="850703"/>
            <a:ext cx="9144000" cy="5156594"/>
          </a:xfrm>
          <a:prstGeom prst="rect">
            <a:avLst/>
          </a:prstGeom>
        </p:spPr>
      </p:pic>
      <p:sp>
        <p:nvSpPr>
          <p:cNvPr id="3" name="Slide Number Placeholder 2"/>
          <p:cNvSpPr>
            <a:spLocks noGrp="1"/>
          </p:cNvSpPr>
          <p:nvPr>
            <p:ph type="sldNum" sz="quarter" idx="12"/>
          </p:nvPr>
        </p:nvSpPr>
        <p:spPr/>
        <p:txBody>
          <a:bodyPr/>
          <a:lstStyle/>
          <a:p>
            <a:fld id="{65365F24-F3EB-4448-BB3A-68B03C5ECF5C}"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8-07-19 at 6.09.30 PM.png"/>
          <p:cNvPicPr>
            <a:picLocks noChangeAspect="1"/>
          </p:cNvPicPr>
          <p:nvPr/>
        </p:nvPicPr>
        <p:blipFill>
          <a:blip r:embed="rId2"/>
          <a:stretch>
            <a:fillRect/>
          </a:stretch>
        </p:blipFill>
        <p:spPr>
          <a:xfrm>
            <a:off x="0" y="1087326"/>
            <a:ext cx="9144000" cy="4683348"/>
          </a:xfrm>
          <a:prstGeom prst="rect">
            <a:avLst/>
          </a:prstGeom>
        </p:spPr>
      </p:pic>
      <p:sp>
        <p:nvSpPr>
          <p:cNvPr id="3" name="Slide Number Placeholder 2"/>
          <p:cNvSpPr>
            <a:spLocks noGrp="1"/>
          </p:cNvSpPr>
          <p:nvPr>
            <p:ph type="sldNum" sz="quarter" idx="12"/>
          </p:nvPr>
        </p:nvSpPr>
        <p:spPr/>
        <p:txBody>
          <a:bodyPr/>
          <a:lstStyle/>
          <a:p>
            <a:fld id="{65365F24-F3EB-4448-BB3A-68B03C5ECF5C}"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1F497D"/>
                </a:solidFill>
              </a:rPr>
              <a:t>Conclusions</a:t>
            </a:r>
            <a:endParaRPr lang="en-US" dirty="0">
              <a:solidFill>
                <a:srgbClr val="1F497D"/>
              </a:solidFill>
            </a:endParaRPr>
          </a:p>
        </p:txBody>
      </p:sp>
      <p:sp>
        <p:nvSpPr>
          <p:cNvPr id="4" name="Content Placeholder 3"/>
          <p:cNvSpPr>
            <a:spLocks noGrp="1"/>
          </p:cNvSpPr>
          <p:nvPr>
            <p:ph idx="1"/>
          </p:nvPr>
        </p:nvSpPr>
        <p:spPr/>
        <p:txBody>
          <a:bodyPr/>
          <a:lstStyle/>
          <a:p>
            <a:r>
              <a:rPr lang="en-US" dirty="0" smtClean="0">
                <a:solidFill>
                  <a:srgbClr val="1F497D"/>
                </a:solidFill>
              </a:rPr>
              <a:t>STI control requires a strong combination of both private and public health care responses</a:t>
            </a:r>
          </a:p>
          <a:p>
            <a:r>
              <a:rPr lang="en-US" dirty="0" smtClean="0">
                <a:solidFill>
                  <a:srgbClr val="1F497D"/>
                </a:solidFill>
              </a:rPr>
              <a:t>Funding of public STI care is in jeopardy in many countries and must be secured/expanded</a:t>
            </a:r>
          </a:p>
          <a:p>
            <a:endParaRPr lang="en-US" dirty="0" smtClean="0">
              <a:solidFill>
                <a:srgbClr val="1F497D"/>
              </a:solidFill>
            </a:endParaRPr>
          </a:p>
          <a:p>
            <a:endParaRPr lang="en-US" dirty="0">
              <a:solidFill>
                <a:srgbClr val="1F497D"/>
              </a:solidFill>
            </a:endParaRPr>
          </a:p>
        </p:txBody>
      </p:sp>
      <p:sp>
        <p:nvSpPr>
          <p:cNvPr id="2" name="Slide Number Placeholder 1"/>
          <p:cNvSpPr>
            <a:spLocks noGrp="1"/>
          </p:cNvSpPr>
          <p:nvPr>
            <p:ph type="sldNum" sz="quarter" idx="12"/>
          </p:nvPr>
        </p:nvSpPr>
        <p:spPr/>
        <p:txBody>
          <a:bodyPr/>
          <a:lstStyle/>
          <a:p>
            <a:fld id="{65365F24-F3EB-4448-BB3A-68B03C5ECF5C}"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94644307-1024x1024.jpg"/>
          <p:cNvPicPr>
            <a:picLocks noChangeAspect="1"/>
          </p:cNvPicPr>
          <p:nvPr/>
        </p:nvPicPr>
        <p:blipFill>
          <a:blip r:embed="rId2"/>
          <a:stretch>
            <a:fillRect/>
          </a:stretch>
        </p:blipFill>
        <p:spPr>
          <a:xfrm>
            <a:off x="-1" y="3584441"/>
            <a:ext cx="3551231" cy="2375579"/>
          </a:xfrm>
          <a:prstGeom prst="rect">
            <a:avLst/>
          </a:prstGeom>
        </p:spPr>
      </p:pic>
      <p:pic>
        <p:nvPicPr>
          <p:cNvPr id="8" name="Picture 7" descr="DSC_0002.JPG"/>
          <p:cNvPicPr>
            <a:picLocks noChangeAspect="1"/>
          </p:cNvPicPr>
          <p:nvPr/>
        </p:nvPicPr>
        <p:blipFill>
          <a:blip r:embed="rId3"/>
          <a:srcRect b="8938"/>
          <a:stretch>
            <a:fillRect/>
          </a:stretch>
        </p:blipFill>
        <p:spPr>
          <a:xfrm>
            <a:off x="3572048" y="1973913"/>
            <a:ext cx="2447915" cy="3352977"/>
          </a:xfrm>
          <a:prstGeom prst="rect">
            <a:avLst/>
          </a:prstGeom>
        </p:spPr>
      </p:pic>
      <p:pic>
        <p:nvPicPr>
          <p:cNvPr id="9" name="Picture 8" descr="2547.jpg"/>
          <p:cNvPicPr>
            <a:picLocks noChangeAspect="1"/>
          </p:cNvPicPr>
          <p:nvPr/>
        </p:nvPicPr>
        <p:blipFill>
          <a:blip r:embed="rId4"/>
          <a:stretch>
            <a:fillRect/>
          </a:stretch>
        </p:blipFill>
        <p:spPr>
          <a:xfrm>
            <a:off x="6201852" y="1557493"/>
            <a:ext cx="2381250" cy="1790700"/>
          </a:xfrm>
          <a:prstGeom prst="rect">
            <a:avLst/>
          </a:prstGeom>
        </p:spPr>
      </p:pic>
      <p:pic>
        <p:nvPicPr>
          <p:cNvPr id="11" name="Picture 10" descr="48.jpg"/>
          <p:cNvPicPr>
            <a:picLocks noChangeAspect="1"/>
          </p:cNvPicPr>
          <p:nvPr/>
        </p:nvPicPr>
        <p:blipFill>
          <a:blip r:embed="rId5"/>
          <a:stretch>
            <a:fillRect/>
          </a:stretch>
        </p:blipFill>
        <p:spPr>
          <a:xfrm>
            <a:off x="6032500" y="3452298"/>
            <a:ext cx="2921000" cy="2171700"/>
          </a:xfrm>
          <a:prstGeom prst="rect">
            <a:avLst/>
          </a:prstGeom>
        </p:spPr>
      </p:pic>
      <p:pic>
        <p:nvPicPr>
          <p:cNvPr id="12" name="Picture 11" descr="image.jpeg"/>
          <p:cNvPicPr>
            <a:picLocks noChangeAspect="1"/>
          </p:cNvPicPr>
          <p:nvPr/>
        </p:nvPicPr>
        <p:blipFill>
          <a:blip r:embed="rId6"/>
          <a:stretch>
            <a:fillRect/>
          </a:stretch>
        </p:blipFill>
        <p:spPr>
          <a:xfrm>
            <a:off x="0" y="1557493"/>
            <a:ext cx="3551231" cy="1992944"/>
          </a:xfrm>
          <a:prstGeom prst="rect">
            <a:avLst/>
          </a:prstGeom>
        </p:spPr>
      </p:pic>
      <p:sp>
        <p:nvSpPr>
          <p:cNvPr id="15" name="Title 14"/>
          <p:cNvSpPr>
            <a:spLocks noGrp="1"/>
          </p:cNvSpPr>
          <p:nvPr>
            <p:ph type="title"/>
          </p:nvPr>
        </p:nvSpPr>
        <p:spPr>
          <a:xfrm>
            <a:off x="457200" y="274638"/>
            <a:ext cx="8229600" cy="1143000"/>
          </a:xfrm>
        </p:spPr>
        <p:txBody>
          <a:bodyPr/>
          <a:lstStyle/>
          <a:p>
            <a:r>
              <a:rPr lang="en-US" dirty="0" smtClean="0"/>
              <a:t>Visit STD Clinics</a:t>
            </a:r>
            <a:endParaRPr lang="en-US" dirty="0"/>
          </a:p>
        </p:txBody>
      </p:sp>
      <p:sp>
        <p:nvSpPr>
          <p:cNvPr id="16" name="TextBox 15"/>
          <p:cNvSpPr txBox="1"/>
          <p:nvPr/>
        </p:nvSpPr>
        <p:spPr>
          <a:xfrm>
            <a:off x="0" y="6025188"/>
            <a:ext cx="9144000" cy="769441"/>
          </a:xfrm>
          <a:prstGeom prst="rect">
            <a:avLst/>
          </a:prstGeom>
          <a:noFill/>
        </p:spPr>
        <p:txBody>
          <a:bodyPr wrap="square" rtlCol="0">
            <a:spAutoFit/>
          </a:bodyPr>
          <a:lstStyle/>
          <a:p>
            <a:pPr algn="ctr"/>
            <a:r>
              <a:rPr lang="en-US" sz="4400" dirty="0" smtClean="0"/>
              <a:t>See The World!!</a:t>
            </a:r>
            <a:endParaRPr lang="en-US" sz="4400" dirty="0"/>
          </a:p>
        </p:txBody>
      </p:sp>
      <p:sp>
        <p:nvSpPr>
          <p:cNvPr id="10" name="Slide Number Placeholder 9"/>
          <p:cNvSpPr>
            <a:spLocks noGrp="1"/>
          </p:cNvSpPr>
          <p:nvPr>
            <p:ph type="sldNum" sz="quarter" idx="12"/>
          </p:nvPr>
        </p:nvSpPr>
        <p:spPr/>
        <p:txBody>
          <a:bodyPr/>
          <a:lstStyle/>
          <a:p>
            <a:fld id="{65365F24-F3EB-4448-BB3A-68B03C5ECF5C}" type="slidenum">
              <a:rPr lang="en-US" smtClean="0"/>
              <a:pPr/>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Unfortunate Misconception</a:t>
            </a:r>
            <a:endParaRPr lang="en-US" dirty="0">
              <a:solidFill>
                <a:schemeClr val="tx2"/>
              </a:solidFill>
            </a:endParaRPr>
          </a:p>
        </p:txBody>
      </p:sp>
      <p:sp>
        <p:nvSpPr>
          <p:cNvPr id="3" name="Content Placeholder 2"/>
          <p:cNvSpPr>
            <a:spLocks noGrp="1"/>
          </p:cNvSpPr>
          <p:nvPr>
            <p:ph idx="1"/>
          </p:nvPr>
        </p:nvSpPr>
        <p:spPr/>
        <p:txBody>
          <a:bodyPr/>
          <a:lstStyle/>
          <a:p>
            <a:r>
              <a:rPr lang="en-US" dirty="0" smtClean="0">
                <a:solidFill>
                  <a:srgbClr val="1F497D"/>
                </a:solidFill>
              </a:rPr>
              <a:t>Public health is health care for the poor</a:t>
            </a:r>
          </a:p>
          <a:p>
            <a:r>
              <a:rPr lang="en-US" dirty="0" smtClean="0">
                <a:solidFill>
                  <a:srgbClr val="1F497D"/>
                </a:solidFill>
              </a:rPr>
              <a:t>Universal health insurance will give everyone access to (private) health care providers</a:t>
            </a:r>
          </a:p>
          <a:p>
            <a:r>
              <a:rPr lang="en-US" dirty="0" smtClean="0">
                <a:solidFill>
                  <a:srgbClr val="1F497D"/>
                </a:solidFill>
              </a:rPr>
              <a:t>STD /STI clinics provide a safety net function until everyone has health insurance and can access the private system </a:t>
            </a:r>
          </a:p>
        </p:txBody>
      </p:sp>
      <p:sp>
        <p:nvSpPr>
          <p:cNvPr id="4" name="Slide Number Placeholder 3"/>
          <p:cNvSpPr>
            <a:spLocks noGrp="1"/>
          </p:cNvSpPr>
          <p:nvPr>
            <p:ph type="sldNum" sz="quarter" idx="12"/>
          </p:nvPr>
        </p:nvSpPr>
        <p:spPr/>
        <p:txBody>
          <a:bodyPr/>
          <a:lstStyle/>
          <a:p>
            <a:fld id="{65365F24-F3EB-4448-BB3A-68B03C5ECF5C}" type="slidenum">
              <a:rPr lang="en-US" smtClean="0"/>
              <a:pPr/>
              <a:t>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8089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Christopher Fairley, Melbourne</a:t>
            </a:r>
          </a:p>
          <a:p>
            <a:r>
              <a:rPr lang="en-US" dirty="0" smtClean="0"/>
              <a:t>Susan Blank, New York</a:t>
            </a:r>
          </a:p>
          <a:p>
            <a:r>
              <a:rPr lang="en-US" dirty="0" smtClean="0"/>
              <a:t>Henry de </a:t>
            </a:r>
            <a:r>
              <a:rPr lang="en-US" dirty="0" err="1" smtClean="0"/>
              <a:t>Vries</a:t>
            </a:r>
            <a:r>
              <a:rPr lang="en-US" dirty="0" smtClean="0"/>
              <a:t>, Amsterdam</a:t>
            </a:r>
          </a:p>
          <a:p>
            <a:r>
              <a:rPr lang="en-US" dirty="0" err="1" smtClean="0"/>
              <a:t>Arjan</a:t>
            </a:r>
            <a:r>
              <a:rPr lang="en-US" dirty="0" smtClean="0"/>
              <a:t> </a:t>
            </a:r>
            <a:r>
              <a:rPr lang="en-US" dirty="0" err="1" smtClean="0"/>
              <a:t>Hogewoning</a:t>
            </a:r>
            <a:r>
              <a:rPr lang="en-US" dirty="0" smtClean="0"/>
              <a:t>, Amsterdam</a:t>
            </a:r>
          </a:p>
          <a:p>
            <a:r>
              <a:rPr lang="en-US" dirty="0" err="1" smtClean="0"/>
              <a:t>Grainne</a:t>
            </a:r>
            <a:r>
              <a:rPr lang="en-US" dirty="0" smtClean="0"/>
              <a:t> Courtney, Dublin</a:t>
            </a:r>
          </a:p>
          <a:p>
            <a:r>
              <a:rPr lang="en-US" dirty="0" smtClean="0"/>
              <a:t>Tom Quinn, Baltimore</a:t>
            </a:r>
          </a:p>
          <a:p>
            <a:r>
              <a:rPr lang="en-US" dirty="0" smtClean="0"/>
              <a:t>Christine </a:t>
            </a:r>
            <a:r>
              <a:rPr lang="en-US" dirty="0" err="1" smtClean="0"/>
              <a:t>Mettenbrink</a:t>
            </a:r>
            <a:r>
              <a:rPr lang="en-US" dirty="0" smtClean="0"/>
              <a:t>, Denver</a:t>
            </a:r>
          </a:p>
          <a:p>
            <a:r>
              <a:rPr lang="en-US" dirty="0" smtClean="0"/>
              <a:t>Andrew </a:t>
            </a:r>
            <a:r>
              <a:rPr lang="en-US" dirty="0" err="1" smtClean="0"/>
              <a:t>Hickock</a:t>
            </a:r>
            <a:r>
              <a:rPr lang="en-US" dirty="0" smtClean="0"/>
              <a:t>, Denver</a:t>
            </a:r>
          </a:p>
          <a:p>
            <a:r>
              <a:rPr lang="en-US" dirty="0" err="1" smtClean="0"/>
              <a:t>Eline</a:t>
            </a:r>
            <a:r>
              <a:rPr lang="en-US" dirty="0" smtClean="0"/>
              <a:t> op de </a:t>
            </a:r>
            <a:r>
              <a:rPr lang="en-US" dirty="0" err="1" smtClean="0"/>
              <a:t>Coul</a:t>
            </a:r>
            <a:r>
              <a:rPr lang="en-US" dirty="0" smtClean="0"/>
              <a:t>, Amsterdam</a:t>
            </a:r>
          </a:p>
          <a:p>
            <a:r>
              <a:rPr lang="en-US" dirty="0" smtClean="0"/>
              <a:t>Jan van Bergen, Amsterdam</a:t>
            </a:r>
          </a:p>
          <a:p>
            <a:endParaRPr lang="en-US" dirty="0"/>
          </a:p>
        </p:txBody>
      </p:sp>
      <p:sp>
        <p:nvSpPr>
          <p:cNvPr id="4" name="Slide Number Placeholder 3"/>
          <p:cNvSpPr>
            <a:spLocks noGrp="1"/>
          </p:cNvSpPr>
          <p:nvPr>
            <p:ph type="sldNum" sz="quarter" idx="12"/>
          </p:nvPr>
        </p:nvSpPr>
        <p:spPr/>
        <p:txBody>
          <a:bodyPr/>
          <a:lstStyle/>
          <a:p>
            <a:fld id="{65365F24-F3EB-4448-BB3A-68B03C5ECF5C}" type="slidenum">
              <a:rPr lang="en-US" smtClean="0"/>
              <a:pPr/>
              <a:t>40</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75661" y="685800"/>
            <a:ext cx="7977346" cy="5410200"/>
          </a:xfrm>
          <a:prstGeom prst="rect">
            <a:avLst/>
          </a:prstGeom>
        </p:spPr>
      </p:pic>
      <p:grpSp>
        <p:nvGrpSpPr>
          <p:cNvPr id="2" name="Group 6"/>
          <p:cNvGrpSpPr/>
          <p:nvPr/>
        </p:nvGrpSpPr>
        <p:grpSpPr>
          <a:xfrm>
            <a:off x="4920871" y="1219058"/>
            <a:ext cx="1164265" cy="803148"/>
            <a:chOff x="4740534" y="968502"/>
            <a:chExt cx="1164265" cy="803148"/>
          </a:xfrm>
        </p:grpSpPr>
        <p:sp>
          <p:nvSpPr>
            <p:cNvPr id="5" name="TextBox 4"/>
            <p:cNvSpPr txBox="1"/>
            <p:nvPr/>
          </p:nvSpPr>
          <p:spPr>
            <a:xfrm>
              <a:off x="4761799" y="1129731"/>
              <a:ext cx="1143000"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1" dirty="0" smtClean="0">
                  <a:solidFill>
                    <a:schemeClr val="bg2"/>
                  </a:solidFill>
                </a:rPr>
                <a:t>I need and STD Check</a:t>
              </a:r>
              <a:endParaRPr lang="en-US" sz="1400" b="1" dirty="0">
                <a:solidFill>
                  <a:schemeClr val="bg2"/>
                </a:solidFill>
              </a:endParaRPr>
            </a:p>
          </p:txBody>
        </p:sp>
        <p:sp>
          <p:nvSpPr>
            <p:cNvPr id="6" name="Oval Callout 5"/>
            <p:cNvSpPr/>
            <p:nvPr/>
          </p:nvSpPr>
          <p:spPr>
            <a:xfrm>
              <a:off x="4740534" y="968502"/>
              <a:ext cx="1143000" cy="803148"/>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8"/>
          <p:cNvGrpSpPr/>
          <p:nvPr/>
        </p:nvGrpSpPr>
        <p:grpSpPr>
          <a:xfrm rot="14023970">
            <a:off x="4953184" y="4843130"/>
            <a:ext cx="1355465" cy="803148"/>
            <a:chOff x="4740534" y="968502"/>
            <a:chExt cx="1164264" cy="803148"/>
          </a:xfrm>
        </p:grpSpPr>
        <p:sp>
          <p:nvSpPr>
            <p:cNvPr id="10" name="TextBox 9"/>
            <p:cNvSpPr txBox="1"/>
            <p:nvPr/>
          </p:nvSpPr>
          <p:spPr>
            <a:xfrm>
              <a:off x="4761798" y="1022012"/>
              <a:ext cx="1143000" cy="73866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1" dirty="0" smtClean="0">
                  <a:solidFill>
                    <a:schemeClr val="bg2"/>
                  </a:solidFill>
                </a:rPr>
                <a:t>Do you have health insurance?</a:t>
              </a:r>
              <a:endParaRPr lang="en-US" sz="1400" b="1" dirty="0">
                <a:solidFill>
                  <a:schemeClr val="bg2"/>
                </a:solidFill>
              </a:endParaRPr>
            </a:p>
          </p:txBody>
        </p:sp>
        <p:sp>
          <p:nvSpPr>
            <p:cNvPr id="11" name="Oval Callout 10"/>
            <p:cNvSpPr/>
            <p:nvPr/>
          </p:nvSpPr>
          <p:spPr>
            <a:xfrm>
              <a:off x="4740534" y="968502"/>
              <a:ext cx="1143000" cy="803148"/>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lide Number Placeholder 8"/>
          <p:cNvSpPr>
            <a:spLocks noGrp="1"/>
          </p:cNvSpPr>
          <p:nvPr>
            <p:ph type="sldNum" sz="quarter" idx="12"/>
          </p:nvPr>
        </p:nvSpPr>
        <p:spPr/>
        <p:txBody>
          <a:bodyPr/>
          <a:lstStyle/>
          <a:p>
            <a:fld id="{65365F24-F3EB-4448-BB3A-68B03C5ECF5C}" type="slidenum">
              <a:rPr lang="en-US" smtClean="0"/>
              <a:pPr/>
              <a:t>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5329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1287" y="838201"/>
            <a:ext cx="7817474" cy="5203506"/>
          </a:xfrm>
          <a:prstGeom prst="rect">
            <a:avLst/>
          </a:prstGeom>
        </p:spPr>
      </p:pic>
      <p:sp>
        <p:nvSpPr>
          <p:cNvPr id="3" name="Slide Number Placeholder 2"/>
          <p:cNvSpPr>
            <a:spLocks noGrp="1"/>
          </p:cNvSpPr>
          <p:nvPr>
            <p:ph type="sldNum" sz="quarter" idx="12"/>
          </p:nvPr>
        </p:nvSpPr>
        <p:spPr/>
        <p:txBody>
          <a:bodyPr/>
          <a:lstStyle/>
          <a:p>
            <a:fld id="{65365F24-F3EB-4448-BB3A-68B03C5ECF5C}" type="slidenum">
              <a:rPr lang="en-US" smtClean="0"/>
              <a:pPr/>
              <a:t>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656372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President_Barack_Obama.jpg"/>
          <p:cNvPicPr>
            <a:picLocks noChangeAspect="1"/>
          </p:cNvPicPr>
          <p:nvPr/>
        </p:nvPicPr>
        <p:blipFill>
          <a:blip r:embed="rId2"/>
          <a:stretch>
            <a:fillRect/>
          </a:stretch>
        </p:blipFill>
        <p:spPr>
          <a:xfrm>
            <a:off x="533400" y="1828800"/>
            <a:ext cx="3325702" cy="4153723"/>
          </a:xfrm>
          <a:prstGeom prst="rect">
            <a:avLst/>
          </a:prstGeom>
        </p:spPr>
      </p:pic>
      <p:sp>
        <p:nvSpPr>
          <p:cNvPr id="10" name="Title 9"/>
          <p:cNvSpPr>
            <a:spLocks noGrp="1"/>
          </p:cNvSpPr>
          <p:nvPr>
            <p:ph type="title"/>
          </p:nvPr>
        </p:nvSpPr>
        <p:spPr/>
        <p:txBody>
          <a:bodyPr>
            <a:normAutofit fontScale="90000"/>
          </a:bodyPr>
          <a:lstStyle/>
          <a:p>
            <a:r>
              <a:rPr lang="en-US" dirty="0" smtClean="0">
                <a:solidFill>
                  <a:schemeClr val="tx2"/>
                </a:solidFill>
              </a:rPr>
              <a:t>Affordable Care Act (Obama Care) 2014</a:t>
            </a:r>
            <a:endParaRPr lang="en-US" dirty="0">
              <a:solidFill>
                <a:schemeClr val="tx2"/>
              </a:solidFill>
            </a:endParaRPr>
          </a:p>
        </p:txBody>
      </p:sp>
      <p:sp>
        <p:nvSpPr>
          <p:cNvPr id="14" name="Content Placeholder 13"/>
          <p:cNvSpPr>
            <a:spLocks noGrp="1"/>
          </p:cNvSpPr>
          <p:nvPr>
            <p:ph sz="quarter" idx="4"/>
          </p:nvPr>
        </p:nvSpPr>
        <p:spPr>
          <a:xfrm>
            <a:off x="4267200" y="1761876"/>
            <a:ext cx="4648199" cy="3951288"/>
          </a:xfrm>
        </p:spPr>
        <p:txBody>
          <a:bodyPr>
            <a:noAutofit/>
          </a:bodyPr>
          <a:lstStyle/>
          <a:p>
            <a:r>
              <a:rPr lang="en-US" sz="3200" dirty="0" smtClean="0">
                <a:solidFill>
                  <a:schemeClr val="tx2"/>
                </a:solidFill>
              </a:rPr>
              <a:t>Mandatory insurance</a:t>
            </a:r>
          </a:p>
          <a:p>
            <a:r>
              <a:rPr lang="en-US" sz="3200" dirty="0" smtClean="0">
                <a:solidFill>
                  <a:schemeClr val="tx2"/>
                </a:solidFill>
              </a:rPr>
              <a:t>Medicaid expansion</a:t>
            </a:r>
          </a:p>
          <a:p>
            <a:pPr marL="514350" indent="-514350"/>
            <a:r>
              <a:rPr lang="en-US" sz="3200" dirty="0" smtClean="0">
                <a:solidFill>
                  <a:schemeClr val="tx2"/>
                </a:solidFill>
              </a:rPr>
              <a:t>Health insurance exchanges</a:t>
            </a:r>
          </a:p>
          <a:p>
            <a:r>
              <a:rPr lang="en-US" sz="3200" dirty="0" smtClean="0">
                <a:solidFill>
                  <a:schemeClr val="tx2"/>
                </a:solidFill>
              </a:rPr>
              <a:t>Pre-existing conditions no reason for exclusion</a:t>
            </a:r>
          </a:p>
          <a:p>
            <a:r>
              <a:rPr lang="en-US" sz="3200" dirty="0" smtClean="0">
                <a:solidFill>
                  <a:schemeClr val="tx2"/>
                </a:solidFill>
              </a:rPr>
              <a:t>Youth &lt;=26 can be insured on parent’s plan</a:t>
            </a:r>
          </a:p>
          <a:p>
            <a:endParaRPr lang="en-US" sz="3200" dirty="0" smtClean="0">
              <a:solidFill>
                <a:schemeClr val="tx2"/>
              </a:solidFill>
            </a:endParaRPr>
          </a:p>
          <a:p>
            <a:endParaRPr lang="en-US" sz="3200" dirty="0">
              <a:solidFill>
                <a:schemeClr val="tx2"/>
              </a:solidFill>
            </a:endParaRPr>
          </a:p>
        </p:txBody>
      </p:sp>
      <p:sp>
        <p:nvSpPr>
          <p:cNvPr id="5" name="Slide Number Placeholder 4"/>
          <p:cNvSpPr>
            <a:spLocks noGrp="1"/>
          </p:cNvSpPr>
          <p:nvPr>
            <p:ph type="sldNum" sz="quarter" idx="12"/>
          </p:nvPr>
        </p:nvSpPr>
        <p:spPr/>
        <p:txBody>
          <a:bodyPr/>
          <a:lstStyle/>
          <a:p>
            <a:fld id="{65365F24-F3EB-4448-BB3A-68B03C5ECF5C}"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F497D"/>
                </a:solidFill>
              </a:rPr>
              <a:t>Since Enactment of ACA</a:t>
            </a:r>
            <a:endParaRPr lang="en-US" dirty="0">
              <a:solidFill>
                <a:srgbClr val="1F497D"/>
              </a:solidFill>
            </a:endParaRPr>
          </a:p>
        </p:txBody>
      </p:sp>
      <p:sp>
        <p:nvSpPr>
          <p:cNvPr id="3" name="Content Placeholder 2"/>
          <p:cNvSpPr>
            <a:spLocks noGrp="1"/>
          </p:cNvSpPr>
          <p:nvPr>
            <p:ph idx="1"/>
          </p:nvPr>
        </p:nvSpPr>
        <p:spPr/>
        <p:txBody>
          <a:bodyPr/>
          <a:lstStyle/>
          <a:p>
            <a:r>
              <a:rPr lang="en-US" dirty="0">
                <a:solidFill>
                  <a:srgbClr val="1F497D"/>
                </a:solidFill>
              </a:rPr>
              <a:t>H</a:t>
            </a:r>
            <a:r>
              <a:rPr lang="en-US" dirty="0" smtClean="0">
                <a:solidFill>
                  <a:srgbClr val="1F497D"/>
                </a:solidFill>
              </a:rPr>
              <a:t>ealth </a:t>
            </a:r>
            <a:r>
              <a:rPr lang="en-US" dirty="0">
                <a:solidFill>
                  <a:srgbClr val="1F497D"/>
                </a:solidFill>
              </a:rPr>
              <a:t>insurance</a:t>
            </a:r>
            <a:r>
              <a:rPr lang="en-US" dirty="0" smtClean="0">
                <a:solidFill>
                  <a:srgbClr val="1F497D"/>
                </a:solidFill>
              </a:rPr>
              <a:t> access increased for &gt;</a:t>
            </a:r>
            <a:r>
              <a:rPr lang="en-US" dirty="0">
                <a:solidFill>
                  <a:srgbClr val="1F497D"/>
                </a:solidFill>
              </a:rPr>
              <a:t>20 million </a:t>
            </a:r>
            <a:r>
              <a:rPr lang="en-US" dirty="0" smtClean="0">
                <a:solidFill>
                  <a:srgbClr val="1F497D"/>
                </a:solidFill>
              </a:rPr>
              <a:t>Americans</a:t>
            </a:r>
          </a:p>
          <a:p>
            <a:pPr lvl="1"/>
            <a:r>
              <a:rPr lang="en-US" dirty="0" smtClean="0">
                <a:solidFill>
                  <a:srgbClr val="1F497D"/>
                </a:solidFill>
              </a:rPr>
              <a:t>Still &gt;20 million uninsured (~9% of population)</a:t>
            </a:r>
          </a:p>
          <a:p>
            <a:r>
              <a:rPr lang="en-US" dirty="0">
                <a:solidFill>
                  <a:srgbClr val="1F497D"/>
                </a:solidFill>
              </a:rPr>
              <a:t>At the same time the number of STD clinics in the U.S. declined 10% per year</a:t>
            </a:r>
          </a:p>
          <a:p>
            <a:endParaRPr lang="en-US" dirty="0">
              <a:solidFill>
                <a:srgbClr val="1F497D"/>
              </a:solidFill>
            </a:endParaRPr>
          </a:p>
        </p:txBody>
      </p:sp>
      <p:sp>
        <p:nvSpPr>
          <p:cNvPr id="4" name="Slide Number Placeholder 3"/>
          <p:cNvSpPr>
            <a:spLocks noGrp="1"/>
          </p:cNvSpPr>
          <p:nvPr>
            <p:ph type="sldNum" sz="quarter" idx="12"/>
          </p:nvPr>
        </p:nvSpPr>
        <p:spPr/>
        <p:txBody>
          <a:bodyPr/>
          <a:lstStyle/>
          <a:p>
            <a:fld id="{65365F24-F3EB-4448-BB3A-68B03C5ECF5C}"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2610" y="332059"/>
            <a:ext cx="8316919" cy="6237690"/>
          </a:xfrm>
          <a:prstGeom prst="rect">
            <a:avLst/>
          </a:prstGeom>
        </p:spPr>
      </p:pic>
      <p:sp>
        <p:nvSpPr>
          <p:cNvPr id="3" name="Slide Number Placeholder 2"/>
          <p:cNvSpPr>
            <a:spLocks noGrp="1"/>
          </p:cNvSpPr>
          <p:nvPr>
            <p:ph type="sldNum" sz="quarter" idx="12"/>
          </p:nvPr>
        </p:nvSpPr>
        <p:spPr/>
        <p:txBody>
          <a:bodyPr/>
          <a:lstStyle/>
          <a:p>
            <a:fld id="{65365F24-F3EB-4448-BB3A-68B03C5ECF5C}"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3557</TotalTime>
  <Words>1298</Words>
  <Application>Microsoft Macintosh PowerPoint</Application>
  <PresentationFormat>On-screen Show (4:3)</PresentationFormat>
  <Paragraphs>290</Paragraphs>
  <Slides>40</Slides>
  <Notes>5</Notes>
  <HiddenSlides>2</HiddenSlides>
  <MMClips>0</MMClips>
  <ScaleCrop>false</ScaleCrop>
  <HeadingPairs>
    <vt:vector size="4" baseType="variant">
      <vt:variant>
        <vt:lpstr>Design Template</vt:lpstr>
      </vt:variant>
      <vt:variant>
        <vt:i4>1</vt:i4>
      </vt:variant>
      <vt:variant>
        <vt:lpstr>Slide Titles</vt:lpstr>
      </vt:variant>
      <vt:variant>
        <vt:i4>40</vt:i4>
      </vt:variant>
    </vt:vector>
  </HeadingPairs>
  <TitlesOfParts>
    <vt:vector size="41" baseType="lpstr">
      <vt:lpstr>Office Theme</vt:lpstr>
      <vt:lpstr>Models of Care and  Cost of Services</vt:lpstr>
      <vt:lpstr>Disclosures</vt:lpstr>
      <vt:lpstr>STI Care Perspectives</vt:lpstr>
      <vt:lpstr>Unfortunate Misconception</vt:lpstr>
      <vt:lpstr>Slide 5</vt:lpstr>
      <vt:lpstr>Slide 6</vt:lpstr>
      <vt:lpstr>Affordable Care Act (Obama Care) 2014</vt:lpstr>
      <vt:lpstr>Since Enactment of ACA</vt:lpstr>
      <vt:lpstr>Slide 9</vt:lpstr>
      <vt:lpstr>Slide 10</vt:lpstr>
      <vt:lpstr>Chlamydia — Percentage of Reported Cases Among Women by Reporting Source*, United States, 2007–2016</vt:lpstr>
      <vt:lpstr>Slide 12</vt:lpstr>
      <vt:lpstr>A Tale of Two Cities</vt:lpstr>
      <vt:lpstr>A Tale of 2 Cities</vt:lpstr>
      <vt:lpstr>A Tale of 2 Cities</vt:lpstr>
      <vt:lpstr>Effect of ACA Denver Metro Health Clinic, 2013-2014 </vt:lpstr>
      <vt:lpstr>Why Continued Need for STI Clinics?</vt:lpstr>
      <vt:lpstr>STI Care Models</vt:lpstr>
      <vt:lpstr>Concentrated Epidemics</vt:lpstr>
      <vt:lpstr>Slide 20</vt:lpstr>
      <vt:lpstr>The View From Melbourne</vt:lpstr>
      <vt:lpstr>Why Do We Need STD Clinics?</vt:lpstr>
      <vt:lpstr>Other Models for STI Care</vt:lpstr>
      <vt:lpstr>GLBTQ Care</vt:lpstr>
      <vt:lpstr>Slide 25</vt:lpstr>
      <vt:lpstr>Slide 26</vt:lpstr>
      <vt:lpstr>Slide 27</vt:lpstr>
      <vt:lpstr>Dean Street Express</vt:lpstr>
      <vt:lpstr>Slide 29</vt:lpstr>
      <vt:lpstr>Cost and Funding of STI Care</vt:lpstr>
      <vt:lpstr>STI Clinics Are Underfunded  What Can be Done?</vt:lpstr>
      <vt:lpstr>STI Clinics Are Underfunded  What Can be Done?</vt:lpstr>
      <vt:lpstr>Denver Metro Health Clinic 2017 Budget (Total $4 Million)</vt:lpstr>
      <vt:lpstr>The View From New York</vt:lpstr>
      <vt:lpstr>Slide 35</vt:lpstr>
      <vt:lpstr>Slide 36</vt:lpstr>
      <vt:lpstr>Slide 37</vt:lpstr>
      <vt:lpstr>Conclusions</vt:lpstr>
      <vt:lpstr>Visit STD Clinics</vt:lpstr>
      <vt:lpstr>Acknowledgements</vt:lpstr>
    </vt:vector>
  </TitlesOfParts>
  <Company>Rietmeijer Consulting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Misconceptions</dc:title>
  <dc:creator>Rietmeijer</dc:creator>
  <cp:lastModifiedBy>Rietmeijer</cp:lastModifiedBy>
  <cp:revision>13</cp:revision>
  <dcterms:created xsi:type="dcterms:W3CDTF">2018-07-21T07:34:49Z</dcterms:created>
  <dcterms:modified xsi:type="dcterms:W3CDTF">2018-07-21T09:54:48Z</dcterms:modified>
</cp:coreProperties>
</file>